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804" r:id="rId1"/>
  </p:sldMasterIdLst>
  <p:notesMasterIdLst>
    <p:notesMasterId r:id="rId54"/>
  </p:notesMasterIdLst>
  <p:sldIdLst>
    <p:sldId id="395" r:id="rId2"/>
    <p:sldId id="394" r:id="rId3"/>
    <p:sldId id="260" r:id="rId4"/>
    <p:sldId id="261" r:id="rId5"/>
    <p:sldId id="262" r:id="rId6"/>
    <p:sldId id="263" r:id="rId7"/>
    <p:sldId id="265" r:id="rId8"/>
    <p:sldId id="267" r:id="rId9"/>
    <p:sldId id="285" r:id="rId10"/>
    <p:sldId id="292" r:id="rId11"/>
    <p:sldId id="326" r:id="rId12"/>
    <p:sldId id="284" r:id="rId13"/>
    <p:sldId id="328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67" r:id="rId28"/>
    <p:sldId id="368" r:id="rId29"/>
    <p:sldId id="364" r:id="rId30"/>
    <p:sldId id="365" r:id="rId31"/>
    <p:sldId id="362" r:id="rId32"/>
    <p:sldId id="370" r:id="rId33"/>
    <p:sldId id="372" r:id="rId34"/>
    <p:sldId id="374" r:id="rId35"/>
    <p:sldId id="376" r:id="rId36"/>
    <p:sldId id="378" r:id="rId37"/>
    <p:sldId id="380" r:id="rId38"/>
    <p:sldId id="382" r:id="rId39"/>
    <p:sldId id="386" r:id="rId40"/>
    <p:sldId id="354" r:id="rId41"/>
    <p:sldId id="303" r:id="rId42"/>
    <p:sldId id="356" r:id="rId43"/>
    <p:sldId id="358" r:id="rId44"/>
    <p:sldId id="360" r:id="rId45"/>
    <p:sldId id="256" r:id="rId46"/>
    <p:sldId id="257" r:id="rId47"/>
    <p:sldId id="388" r:id="rId48"/>
    <p:sldId id="259" r:id="rId49"/>
    <p:sldId id="390" r:id="rId50"/>
    <p:sldId id="391" r:id="rId51"/>
    <p:sldId id="392" r:id="rId52"/>
    <p:sldId id="266" r:id="rId5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pire" initials="A" lastIdx="1" clrIdx="0">
    <p:extLst>
      <p:ext uri="{19B8F6BF-5375-455C-9EA6-DF929625EA0E}">
        <p15:presenceInfo xmlns:p15="http://schemas.microsoft.com/office/powerpoint/2012/main" userId="Aspi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ลักษณะชุดรูปแบบ 1 - เน้น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ลักษณะชุดรูปแบบ 1 - เน้น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D083AE6-46FA-4A59-8FB0-9F97EB10719F}" styleName="ลักษณะสีอ่อน 3 - เน้น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>
      <p:cViewPr varScale="1">
        <p:scale>
          <a:sx n="65" d="100"/>
          <a:sy n="65" d="100"/>
        </p:scale>
        <p:origin x="145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68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0283998086687762"/>
          <c:y val="0.11449830267952874"/>
          <c:w val="0.78717896828317024"/>
          <c:h val="0.695741194013565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ด้านที่ 1</c:v>
                </c:pt>
              </c:strCache>
            </c:strRef>
          </c:tx>
          <c:spPr>
            <a:solidFill>
              <a:srgbClr val="FF0000"/>
            </a:solidFill>
            <a:ln w="9791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13.63</c:v>
                </c:pt>
                <c:pt idx="1">
                  <c:v>48.38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A8-4EFD-A7EF-8A9E2AC854F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ด้านที่ 2</c:v>
                </c:pt>
              </c:strCache>
            </c:strRef>
          </c:tx>
          <c:spPr>
            <a:solidFill>
              <a:srgbClr val="00FFFF"/>
            </a:solidFill>
            <a:ln w="9791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42.85</c:v>
                </c:pt>
                <c:pt idx="1">
                  <c:v>66.66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A8-4EFD-A7EF-8A9E2AC854F5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ด้านที่ 3</c:v>
                </c:pt>
              </c:strCache>
            </c:strRef>
          </c:tx>
          <c:spPr>
            <a:solidFill>
              <a:srgbClr val="FF00FF"/>
            </a:solidFill>
            <a:ln w="9791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48.1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A8-4EFD-A7EF-8A9E2AC854F5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ด้านที่ 4</c:v>
                </c:pt>
              </c:strCache>
            </c:strRef>
          </c:tx>
          <c:spPr>
            <a:solidFill>
              <a:srgbClr val="0000FF"/>
            </a:solidFill>
            <a:ln w="9791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40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A8-4EFD-A7EF-8A9E2AC854F5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ด้านที่ 5</c:v>
                </c:pt>
              </c:strCache>
            </c:strRef>
          </c:tx>
          <c:spPr>
            <a:solidFill>
              <a:srgbClr val="FFFF00"/>
            </a:solidFill>
            <a:ln w="9791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40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A8-4EFD-A7EF-8A9E2AC854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82499200"/>
        <c:axId val="182500736"/>
        <c:axId val="0"/>
      </c:bar3DChart>
      <c:catAx>
        <c:axId val="182499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45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69" b="1" i="0" u="none" strike="noStrike" baseline="0">
                <a:solidFill>
                  <a:schemeClr val="tx1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182500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2500736"/>
        <c:scaling>
          <c:orientation val="minMax"/>
        </c:scaling>
        <c:delete val="0"/>
        <c:axPos val="l"/>
        <c:majorGridlines>
          <c:spPr>
            <a:ln w="2453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45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69" b="1" i="0" u="none" strike="noStrike" baseline="0">
                <a:solidFill>
                  <a:schemeClr val="tx1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182499200"/>
        <c:crosses val="autoZero"/>
        <c:crossBetween val="between"/>
      </c:valAx>
      <c:spPr>
        <a:noFill/>
        <a:ln w="25380">
          <a:noFill/>
        </a:ln>
      </c:spPr>
    </c:plotArea>
    <c:legend>
      <c:legendPos val="r"/>
      <c:layout>
        <c:manualLayout>
          <c:xMode val="edge"/>
          <c:yMode val="edge"/>
          <c:x val="0.78582297912302246"/>
          <c:y val="0.17170391769500967"/>
          <c:w val="0.10305468104431437"/>
          <c:h val="0.59554410838832061"/>
        </c:manualLayout>
      </c:layout>
      <c:overlay val="0"/>
      <c:spPr>
        <a:noFill/>
        <a:ln w="2453">
          <a:solidFill>
            <a:schemeClr val="tx1"/>
          </a:solidFill>
          <a:prstDash val="solid"/>
        </a:ln>
      </c:spPr>
      <c:txPr>
        <a:bodyPr/>
        <a:lstStyle/>
        <a:p>
          <a:pPr>
            <a:defRPr sz="2093" b="1" i="0" u="none" strike="noStrike" baseline="0">
              <a:solidFill>
                <a:schemeClr val="tx1"/>
              </a:solidFill>
              <a:latin typeface="Angsana New"/>
              <a:ea typeface="Angsana New"/>
              <a:cs typeface="Angsana New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69" b="1" i="0" u="none" strike="noStrike" baseline="0">
          <a:solidFill>
            <a:schemeClr val="tx1"/>
          </a:solidFill>
          <a:latin typeface="Angsana New"/>
          <a:ea typeface="Angsana New"/>
          <a:cs typeface="Angsana New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6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5.0061050061050064E-2"/>
          <c:y val="7.268722466960352E-2"/>
          <c:w val="0.83272283272283276"/>
          <c:h val="0.757709251101321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ด้านที่ 1</c:v>
                </c:pt>
              </c:strCache>
            </c:strRef>
          </c:tx>
          <c:spPr>
            <a:solidFill>
              <a:srgbClr val="FF0000"/>
            </a:solidFill>
            <a:ln w="1403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5.76</c:v>
                </c:pt>
                <c:pt idx="1">
                  <c:v>45.65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86-E140-BAF2-10E4D9F825D6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ด้านที่ 2</c:v>
                </c:pt>
              </c:strCache>
            </c:strRef>
          </c:tx>
          <c:spPr>
            <a:solidFill>
              <a:srgbClr val="00FFFF"/>
            </a:solidFill>
            <a:ln w="1403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4.4800000000000004</c:v>
                </c:pt>
                <c:pt idx="1">
                  <c:v>28.76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86-E140-BAF2-10E4D9F825D6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ด้านที่ 3</c:v>
                </c:pt>
              </c:strCache>
            </c:strRef>
          </c:tx>
          <c:spPr>
            <a:solidFill>
              <a:srgbClr val="FF00FF"/>
            </a:solidFill>
            <a:ln w="1403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63.43</c:v>
                </c:pt>
                <c:pt idx="1">
                  <c:v>55.39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86-E140-BAF2-10E4D9F825D6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ด้านที่ 4</c:v>
                </c:pt>
              </c:strCache>
            </c:strRef>
          </c:tx>
          <c:spPr>
            <a:solidFill>
              <a:srgbClr val="0000FF"/>
            </a:solidFill>
            <a:ln w="1403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8.56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86-E140-BAF2-10E4D9F825D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ด้านที่ 5</c:v>
                </c:pt>
              </c:strCache>
            </c:strRef>
          </c:tx>
          <c:spPr>
            <a:solidFill>
              <a:srgbClr val="FFFF00"/>
            </a:solidFill>
            <a:ln w="14030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Sheet1!$B$1:$C$1</c:f>
              <c:strCache>
                <c:ptCount val="2"/>
                <c:pt idx="0">
                  <c:v>ปี 2563</c:v>
                </c:pt>
                <c:pt idx="1">
                  <c:v>ปี 2564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11.98</c:v>
                </c:pt>
                <c:pt idx="1">
                  <c:v>9.83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86-E140-BAF2-10E4D9F825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185009664"/>
        <c:axId val="185011200"/>
        <c:axId val="0"/>
      </c:bar3DChart>
      <c:catAx>
        <c:axId val="185009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51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60" b="1" i="0" u="none" strike="noStrike" baseline="0">
                <a:solidFill>
                  <a:schemeClr val="tx1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1850112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5011200"/>
        <c:scaling>
          <c:orientation val="minMax"/>
        </c:scaling>
        <c:delete val="0"/>
        <c:axPos val="l"/>
        <c:majorGridlines>
          <c:spPr>
            <a:ln w="3512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51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60" b="1" i="0" u="none" strike="noStrike" baseline="0">
                <a:solidFill>
                  <a:schemeClr val="tx1"/>
                </a:solidFill>
                <a:latin typeface="Angsana New"/>
                <a:ea typeface="Angsana New"/>
                <a:cs typeface="Angsana New"/>
              </a:defRPr>
            </a:pPr>
            <a:endParaRPr lang="th-TH"/>
          </a:p>
        </c:txPr>
        <c:crossAx val="185009664"/>
        <c:crosses val="autoZero"/>
        <c:crossBetween val="between"/>
      </c:valAx>
      <c:spPr>
        <a:noFill/>
        <a:ln w="25383">
          <a:noFill/>
        </a:ln>
      </c:spPr>
    </c:plotArea>
    <c:legend>
      <c:legendPos val="r"/>
      <c:layout>
        <c:manualLayout>
          <c:xMode val="edge"/>
          <c:yMode val="edge"/>
          <c:x val="0.87423688815213885"/>
          <c:y val="0.24889872728173129"/>
          <c:w val="0.11552550996914857"/>
          <c:h val="0.51982370128262279"/>
        </c:manualLayout>
      </c:layout>
      <c:overlay val="0"/>
      <c:spPr>
        <a:noFill/>
        <a:ln w="3512">
          <a:solidFill>
            <a:schemeClr val="tx1"/>
          </a:solidFill>
          <a:prstDash val="solid"/>
        </a:ln>
      </c:spPr>
      <c:txPr>
        <a:bodyPr/>
        <a:lstStyle/>
        <a:p>
          <a:pPr>
            <a:defRPr sz="1854" b="1" i="0" u="none" strike="noStrike" baseline="0">
              <a:solidFill>
                <a:schemeClr val="tx1"/>
              </a:solidFill>
              <a:latin typeface="Angsana New"/>
              <a:ea typeface="Angsana New"/>
              <a:cs typeface="Angsana New"/>
            </a:defRPr>
          </a:pPr>
          <a:endParaRPr lang="th-TH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160" b="1" i="0" u="none" strike="noStrike" baseline="0">
          <a:solidFill>
            <a:schemeClr val="tx1"/>
          </a:solidFill>
          <a:latin typeface="Angsana New"/>
          <a:ea typeface="Angsana New"/>
          <a:cs typeface="Angsana New"/>
        </a:defRPr>
      </a:pPr>
      <a:endParaRPr lang="th-TH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1B5E2-3BEA-4DE3-AB17-3E1110686135}" type="datetimeFigureOut">
              <a:rPr lang="th-TH" smtClean="0"/>
              <a:t>26/11/64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F088C-0F0D-4081-9FA7-D9404B6D4A1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9846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416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ตาราง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18C182-5A97-455C-A222-2B813FCA7B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16/11/64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78ECD1D-8489-4B3B-9C18-C0DC58CE8D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9F3053A-7D2F-454D-AA4D-4515567721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D2F74F-9038-4080-AB73-74C27BF3AD62}" type="slidenum">
              <a:rPr lang="en-US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717036489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h-TH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A7A92FA-E6C7-4537-8B20-DD5947B1DE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16/11/64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AF600EB-3868-4FF1-AE0B-C54FF07AD0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5C393BF-FE39-43AB-A52B-2A0B47C9D9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8EF805-713D-451A-B0E3-AFC88BE8EAD7}" type="slidenum">
              <a:rPr lang="en-US" altLang="th-TH"/>
              <a:pPr/>
              <a:t>‹#›</a:t>
            </a:fld>
            <a:endParaRPr lang="th-TH" altLang="th-TH"/>
          </a:p>
        </p:txBody>
      </p:sp>
    </p:spTree>
    <p:extLst>
      <p:ext uri="{BB962C8B-B14F-4D97-AF65-F5344CB8AC3E}">
        <p14:creationId xmlns:p14="http://schemas.microsoft.com/office/powerpoint/2010/main" val="120202892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/>
              <a:t>16/11/64</a:t>
            </a: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/>
              <a:t>16/11/64</a:t>
            </a: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7D13F-4A30-423E-A6ED-463E7E4E573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BFFD1643-3A6F-4ADA-A0F7-D0CFDE759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411"/>
            <a:ext cx="8964487" cy="617693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43608" y="5274872"/>
            <a:ext cx="7200800" cy="841866"/>
          </a:xfrm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3600" b="1" dirty="0">
                <a:solidFill>
                  <a:srgbClr val="002060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</a:t>
            </a:r>
            <a:r>
              <a:rPr lang="en-US" sz="3600" b="1" dirty="0">
                <a:solidFill>
                  <a:srgbClr val="002060"/>
                </a:solidFill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2564</a:t>
            </a:r>
            <a:endParaRPr lang="th-TH" sz="3600" dirty="0">
              <a:solidFill>
                <a:srgbClr val="002060"/>
              </a:solidFill>
            </a:endParaRPr>
          </a:p>
        </p:txBody>
      </p:sp>
      <p:pic>
        <p:nvPicPr>
          <p:cNvPr id="7" name="Picture 8" descr="D:\รูปภาพ และ วีดีโอ\สม\ดด.jpg">
            <a:extLst>
              <a:ext uri="{FF2B5EF4-FFF2-40B4-BE49-F238E27FC236}">
                <a16:creationId xmlns:a16="http://schemas.microsoft.com/office/drawing/2014/main" id="{D81F050B-DB05-4997-B691-BA0C1B23F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2063742"/>
            <a:ext cx="3441596" cy="273341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รูปภาพ 7" descr="D:\รูปภาพ และ วีดีโอ\สม\Untitled-1 copy.gif">
            <a:extLst>
              <a:ext uri="{FF2B5EF4-FFF2-40B4-BE49-F238E27FC236}">
                <a16:creationId xmlns:a16="http://schemas.microsoft.com/office/drawing/2014/main" id="{C93B2296-A30E-4AFA-8637-1A31E0A23EC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544" y="410297"/>
            <a:ext cx="1417747" cy="143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รูปภาพ 11">
            <a:extLst>
              <a:ext uri="{FF2B5EF4-FFF2-40B4-BE49-F238E27FC236}">
                <a16:creationId xmlns:a16="http://schemas.microsoft.com/office/drawing/2014/main" id="{E550A9B9-033F-489E-98CE-DD165019B4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204789"/>
            <a:ext cx="4944479" cy="329354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CEBF5256-2619-4068-A5E5-69198793C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10653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796091"/>
              </p:ext>
            </p:extLst>
          </p:nvPr>
        </p:nvGraphicFramePr>
        <p:xfrm>
          <a:off x="1214414" y="1397000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โครงการก่อสร้างรางระบายน้ำคอนกรีตเสริมเหล็ก ซอยใบบุ</a:t>
                      </a:r>
                      <a:r>
                        <a:rPr lang="th-TH" sz="1600" b="0" i="0" kern="1200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่น</a:t>
                      </a: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ก้านก่อง 1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440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โครงการเพิ่มจุดรับและกระจายสัญญาณเสียงสัญญานหอกระจายข่าว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290,000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290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โครงการปรับปรุงถนนใบบุ</a:t>
                      </a:r>
                      <a:r>
                        <a:rPr lang="th-TH" sz="1600" b="0" i="0" kern="1200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่นห</a:t>
                      </a: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ว่าน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90,000</a:t>
                      </a:r>
                      <a:endParaRPr lang="th-TH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.1-5</a:t>
                      </a:r>
                      <a:endParaRPr lang="th-TH" sz="1600" dirty="0"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11763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0BC78043-FA8C-4C4A-BD70-A6018A26B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9</a:t>
            </a:r>
            <a:endParaRPr lang="th-T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9274"/>
              </p:ext>
            </p:extLst>
          </p:nvPr>
        </p:nvGraphicFramePr>
        <p:xfrm>
          <a:off x="755576" y="1700808"/>
          <a:ext cx="7643867" cy="315761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โครงการก่อสร้างท่อลอดเหลี่ยมถนนนาคหกแขน หมู่ 5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693,000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693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โครงการติดตั้งไฟฟ้าส่องสว่าง(ระบบโซล่าเซลล์) ภายในเขตเทศบาลตำบลโพน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.1-5</a:t>
                      </a:r>
                      <a:endParaRPr lang="th-TH" sz="1600" dirty="0"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E1E372F0-9561-48F4-8BB2-9F290ACF7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78793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318168"/>
              </p:ext>
            </p:extLst>
          </p:nvPr>
        </p:nvGraphicFramePr>
        <p:xfrm>
          <a:off x="1214414" y="1843018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โครงการหน้าบ้านน่ามอง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กองสาธารณสุขฯ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โครงการท้องถิ่นอาสาปลูกป่าเฉลิมพระเกียรติ "จิตอาสาสร้างป่ารักษ์น้ำ"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3,500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กองสาธารณสุขฯ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137300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โครงการปลูกหญ้าแฝกเฉลิมพระเกียรติฯ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2,500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กองสาธารณสุขฯ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7793205"/>
                  </a:ext>
                </a:extLst>
              </a:tr>
            </a:tbl>
          </a:graphicData>
        </a:graphic>
      </p:graphicFrame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214414" y="785794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2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ยุทธศาสตร์ด้านการอนุรักษ์ทรัพยากรธรรมชาติและสิ่งแวดล้อม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2.1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แผนงานสาธารณสุขและสิ่งแวดล้อม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AF7CA15F-A4CB-466B-82E2-809A50B9C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11</a:t>
            </a:r>
            <a:endParaRPr lang="th-T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762078"/>
              </p:ext>
            </p:extLst>
          </p:nvPr>
        </p:nvGraphicFramePr>
        <p:xfrm>
          <a:off x="1187624" y="1096222"/>
          <a:ext cx="7643867" cy="413297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โครงการอนุรักษ์พันธุกรรมพืชอันเนื่องมาจากพระราชดำริ</a:t>
                      </a:r>
                      <a:r>
                        <a:rPr lang="th-TH" sz="1600" b="0" i="0" kern="1200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ห์</a:t>
                      </a: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สมเด็จพระกนิษฐา</a:t>
                      </a:r>
                      <a:r>
                        <a:rPr lang="th-TH" sz="1600" b="0" i="0" kern="1200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ธิ</a:t>
                      </a: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ราชเจ้ากรมสมเด็จพระเทพรัตนราชสุดาฯสยามบรมราชกุมารี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137300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โครงการธนาคารน้ำใต้ดิน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กองช่าง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63664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โครงการบริหารจัดการขยะมูลฝอย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54,400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กองสาธารณสุขฯ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795163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21E30733-D960-4498-BFDB-CA36EB6A9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12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86418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410525"/>
              </p:ext>
            </p:extLst>
          </p:nvPr>
        </p:nvGraphicFramePr>
        <p:xfrm>
          <a:off x="1268197" y="1484784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โครงการจัดทำ/ปรับปรุงแผนพัฒนาการศึกษา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โครงการพัฒนาประสิทธิภาพบุคลากร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โครงการก่อสร้างมศูนย์พัฒนาเด็กเล็ก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โครงการก่อสร้างสถานที่จอดรถ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478850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395567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ยุทธศาสตร์ด้านการพัฒนาสังคม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3.1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แผนงานการศึกษา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DA3AFF58-81B3-4A92-B334-E45534AFC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13</a:t>
            </a:r>
            <a:endParaRPr lang="th-TH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746374"/>
              </p:ext>
            </p:extLst>
          </p:nvPr>
        </p:nvGraphicFramePr>
        <p:xfrm>
          <a:off x="1187624" y="789118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18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83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31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โครงการจ้างเหมา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/</a:t>
                      </a: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ออกแบบก่อสร้างสระว่ายน้ำ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1,500,000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กอง</a:t>
                      </a:r>
                      <a:endParaRPr lang="en-US" sz="11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การศึกษาประชาคม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  <a:endParaRPr lang="en-US" sz="11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โครงการเงินอุดหนุนอาหารกลางวันสำหรับสถานศึกษาต่างสังกัด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1,120,000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751,000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Calibri"/>
                          <a:cs typeface="TH SarabunPSK"/>
                        </a:rPr>
                        <a:t>กอง</a:t>
                      </a:r>
                      <a:endParaRPr lang="en-US" sz="1100" dirty="0"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Calibri"/>
                          <a:cs typeface="TH SarabunPSK"/>
                        </a:rPr>
                        <a:t>การศึกษา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220260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โครงการอาหารเสริม (นม)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540,000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186,037.8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Calibri"/>
                          <a:cs typeface="TH SarabunPSK"/>
                        </a:rPr>
                        <a:t>กอง</a:t>
                      </a:r>
                      <a:endParaRPr lang="en-US" sz="1100" dirty="0"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Calibri"/>
                          <a:cs typeface="TH SarabunPSK"/>
                        </a:rPr>
                        <a:t>การศึกษา</a:t>
                      </a:r>
                      <a:endParaRPr lang="en-US" sz="11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โครงการสนับสนุนกิจกรรมการศึกษา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Calibri"/>
                          <a:cs typeface="TH SarabunPSK"/>
                        </a:rPr>
                        <a:t>กอง</a:t>
                      </a:r>
                      <a:endParaRPr lang="en-US" sz="1100" dirty="0"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Calibri"/>
                          <a:ea typeface="Calibri"/>
                          <a:cs typeface="TH SarabunPSK"/>
                        </a:rPr>
                        <a:t>การศึกษา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AF80E995-BDD0-44C0-8574-E0D3A9B28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14</a:t>
            </a:r>
            <a:endParaRPr lang="th-TH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007029"/>
              </p:ext>
            </p:extLst>
          </p:nvPr>
        </p:nvGraphicFramePr>
        <p:xfrm>
          <a:off x="1071538" y="1397000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04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10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การปรับปรุงหลักสูตรสถานศึกษา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โครงการจัดงานวันเด็กแห่งชาติ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35,000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โครงการศึกษาดูงานศูนย์พัฒนาเด็กเล็กต้นแบบ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ค่าจัดการเรียนการสอน(รายหัว)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136,000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95,348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625202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45D650E1-A296-4E95-BFBC-EEE1361DC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15</a:t>
            </a:r>
            <a:endParaRPr lang="th-TH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050818"/>
              </p:ext>
            </p:extLst>
          </p:nvPr>
        </p:nvGraphicFramePr>
        <p:xfrm>
          <a:off x="1142976" y="1000108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โครงการจัดซื้อเครื่องเล่นสนาม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ค่าใช้จ่ายในการจัดการศึกษาสำหรับศูนย์พัฒนาเด็กเล็ก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90,400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07228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โครงการจัดงานวันขึ้นปีใหม่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28312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โครงการจัดงานนมัสการพระบรมสารีริกธาตุ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477762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28AC9395-1B51-4D37-914B-2014A83FC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16</a:t>
            </a:r>
            <a:endParaRPr lang="th-TH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911910"/>
              </p:ext>
            </p:extLst>
          </p:nvPr>
        </p:nvGraphicFramePr>
        <p:xfrm>
          <a:off x="1214414" y="785794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โครงการจัดงานประเพณีบุญเดือนสี่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โครงการจัดงานประเพณีวันสงกรานต์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โครงการอุดหนุนจัดงานปริวาสกรรม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753235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A573B793-F221-46FF-B611-CA1EF9796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17</a:t>
            </a:r>
            <a:endParaRPr lang="th-TH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92013"/>
              </p:ext>
            </p:extLst>
          </p:nvPr>
        </p:nvGraphicFramePr>
        <p:xfrm>
          <a:off x="1142976" y="1397000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9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86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โครงการอุดหนุนจัดงานประเพณีบุญบั้งไฟ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 </a:t>
                      </a: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“</a:t>
                      </a: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งานมหัศจรรย์ถิ่นผู้ไทย ราชินีไหมแพรวา พุทราหวาน บ้านโพน</a:t>
                      </a: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23,000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400" dirty="0" err="1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เล</a:t>
                      </a:r>
                      <a:r>
                        <a:rPr lang="th-TH" sz="14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เจน</a:t>
                      </a:r>
                      <a:r>
                        <a:rPr lang="th-TH" sz="1400" dirty="0" err="1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ด์ส</a:t>
                      </a:r>
                      <a:r>
                        <a:rPr lang="th-TH" sz="14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ยามพัทยา</a:t>
                      </a:r>
                      <a:endParaRPr lang="en-US" sz="14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โครงการจัดงานบุญกฐิน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โครงการส่งเสริมประเพณีวันเข้าพรรษา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1139415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8D2F6669-6FDA-4FFF-AE2E-298EBABFA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18</a:t>
            </a:r>
            <a:endParaRPr lang="th-T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1285851" y="1844824"/>
          <a:ext cx="7143801" cy="4369186"/>
        </p:xfrm>
        <a:graphic>
          <a:graphicData uri="http://schemas.openxmlformats.org/drawingml/2006/table">
            <a:tbl>
              <a:tblPr/>
              <a:tblGrid>
                <a:gridCol w="686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6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82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4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92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71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16.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โครงการก่อสร้างถนนคอนกรีต ถนนนาคก้นตี๋ (สายบ่อขยะ)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1,590,000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 ครั้งที่ 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โครงการก่อสร้างถนนคอนกรีต ถนนใบบุ</a:t>
                      </a:r>
                      <a:r>
                        <a:rPr lang="th-TH" sz="1600" dirty="0" err="1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่น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หว่าน (รอบหนอง</a:t>
                      </a:r>
                      <a:r>
                        <a:rPr lang="th-TH" sz="1600" dirty="0" err="1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สิม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 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ด้านทิศเหนือ)</a:t>
                      </a: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2,100,000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1,557,000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 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38.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โครงการก่อสร้างถนนคอนกรีตเสริมเหล็ก ถนนกระบวยหัวขวาง (สายบ้านโพน-นาบอน)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1,550,000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810,000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498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000=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308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 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งบประมาณปี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64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53922"/>
                  </a:ext>
                </a:extLst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42976" y="620688"/>
            <a:ext cx="7143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1063" algn="l"/>
              </a:tabLst>
            </a:pPr>
            <a:r>
              <a:rPr kumimoji="0" lang="th-TH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</a:t>
            </a: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2564</a:t>
            </a:r>
            <a:endParaRPr lang="en-US" sz="2000" dirty="0">
              <a:latin typeface="Arial" pitchFamily="34" charset="0"/>
              <a:ea typeface="Times New Roman" pitchFamily="18" charset="0"/>
              <a:cs typeface="Angsana New" pitchFamily="18" charset="-34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1063" algn="l"/>
              </a:tabLst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1063" algn="l"/>
              </a:tabLst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142976" y="1052736"/>
            <a:ext cx="7286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ยุทธศาสตร์การพัฒนาด้านโครงสร้างพื้นฐาน</a:t>
            </a:r>
            <a:endParaRPr lang="th-TH" sz="1800" dirty="0"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1.1 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แผนงานเคหะและชุมชน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9413FDE0-5E15-4F7C-AA6B-88C315704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83039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478782"/>
              </p:ext>
            </p:extLst>
          </p:nvPr>
        </p:nvGraphicFramePr>
        <p:xfrm>
          <a:off x="1214414" y="620688"/>
          <a:ext cx="7643867" cy="5729386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โครงการจัดงานวันออกพรรษา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โครงการสืบสานวัฒนธรรมประเพณีลอยกระทง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โครงการสนับสนุนกิจกรรมตามแผนสภาวัฒนธรรมเทศบาล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โครงการสนับสนุนกิจกรรมชุมชนวัฒนธรรมผู้ไทย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21261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โครงการบรรพชา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/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อุปสมบทภาคฤดูร้อน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7DC3A7EA-8CC0-46B1-814F-44E4FD7B6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19</a:t>
            </a:r>
            <a:endParaRPr lang="th-TH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98701"/>
              </p:ext>
            </p:extLst>
          </p:nvPr>
        </p:nvGraphicFramePr>
        <p:xfrm>
          <a:off x="1214414" y="1077150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1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99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โครงการฝึกอบรมคุณธรรม จริยธรรมผู้ไทย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โครงการฟื้นความเก่าเล่าความหลัง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61662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โครงการสำรวจและจัดทำฐานข้อมูลด้านทรัพยากรบุคคลและภูมิปัญญาท้องถิ่น (ปราชญ์ชาวบ้าน)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โครงการปรับปรุง/ซ่อมแซมสถานที่จัดกิจกรรมกีฬา นันทนาการ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247CD5F5-6793-4676-BFE0-C2F0626A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20</a:t>
            </a:r>
            <a:endParaRPr lang="th-TH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962339"/>
              </p:ext>
            </p:extLst>
          </p:nvPr>
        </p:nvGraphicFramePr>
        <p:xfrm>
          <a:off x="1214414" y="714356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โครงการแข่งขันแพรวาฟุตซอลลีก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โครงการแข่งขันฟุตซอล “งานมหัศจรรย์ถิ่นผู้ไทย ราชินีแห่งไหมแพรวาพุทราหวานบ้านโพน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33659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โครงการฝึกอบรมกีฬาขั้นพื้นฐาน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โครงการเข้าค่ายกีฬาภาคฤดูร้อน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BA7DDB4B-77C0-477B-A1EB-F3F50A9CF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12866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370495"/>
              </p:ext>
            </p:extLst>
          </p:nvPr>
        </p:nvGraphicFramePr>
        <p:xfrm>
          <a:off x="1214414" y="714356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โครงการส่งนักกีฬาเข้าร่วมการแข่งขันกับหน่วยงานอื่นในระดับต่างๆ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โครงการกีฬาสานสัมพันธ์ชุมชน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โครงการส่งเสริมการจัดกิจกรรมส่งเสริมสุขภาพ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โครงการแข่งขันฟุตบอลแพรวาคัพ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120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FAC9C1F4-1F26-46FF-84B4-BEE9A685A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22</a:t>
            </a:r>
            <a:endParaRPr lang="th-TH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563355"/>
              </p:ext>
            </p:extLst>
          </p:nvPr>
        </p:nvGraphicFramePr>
        <p:xfrm>
          <a:off x="1214414" y="1124744"/>
          <a:ext cx="7643867" cy="499023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โครงการอบรมเครือข่ายผู้ตัดสินกีฬา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โครงการแข่งขันฟุตบอลเทศบาลโพนคัพ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โครงการส่งนักกีฬาเข้าร่วมการแข่งขันฟุตบอล แพรวาคัพ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โครงการฝึกอบรมคุณธรรมจริยธรรม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บ้านพักเด็กและครอบครัวสนับสนุน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 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บาท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2C083518-EE59-4B2E-A99D-8F63B366C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23</a:t>
            </a:r>
            <a:endParaRPr lang="th-TH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745589"/>
              </p:ext>
            </p:extLst>
          </p:nvPr>
        </p:nvGraphicFramePr>
        <p:xfrm>
          <a:off x="1214414" y="548680"/>
          <a:ext cx="7643867" cy="5729386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โครงการจัดงานวันเยาวชนแห่งชาติ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โครงการอบรมให้ความรู้เกี่ยวกับกฎการจราจรเบื้องต้น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โครงการอนุรักษ์สิ่งแวดล้อม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กองการศึกษา/         กองสาธารณสุขฯ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โครงการก่อสร้างสนามเด็กเล่นสร้างปัญญา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โครงการวัยรุ่นวัยใส ใส่ใจ สุขภาพ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กองการศึกษา/         กองสาธารณสุขฯ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F688ACC0-264C-4FE0-BF6A-015B4FB39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24</a:t>
            </a:r>
            <a:endParaRPr lang="th-TH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454136"/>
              </p:ext>
            </p:extLst>
          </p:nvPr>
        </p:nvGraphicFramePr>
        <p:xfrm>
          <a:off x="1214414" y="1397000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60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โครงการอุดหนุนกิจกรรมสภาเด็กและเยาวชน (ตามแผนสภาเด็กและเยาวชน)</a:t>
                      </a:r>
                      <a:endParaRPr lang="en-US" sz="11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  <a:endParaRPr lang="en-US" sz="11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63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โครงการให้</a:t>
                      </a:r>
                      <a:r>
                        <a:rPr lang="th-TH" sz="1600" dirty="0" err="1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บริ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การสัณญาณ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Internet 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ความเร็วสูง (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Wi Fi Zone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 ในบริเวณเทศบาล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 ประชาคม    ม.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 -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603586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899F5C29-5BD0-47DF-A0C5-3EEC01344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25</a:t>
            </a:r>
            <a:endParaRPr lang="th-TH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252757"/>
              </p:ext>
            </p:extLst>
          </p:nvPr>
        </p:nvGraphicFramePr>
        <p:xfrm>
          <a:off x="1214414" y="1562926"/>
          <a:ext cx="7643867" cy="474639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  <a:endParaRPr lang="en-US" sz="11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โครงการฝึกอบรมให้ความรู้ในการป้องกันปัญหายาเสพติด</a:t>
                      </a:r>
                      <a:endParaRPr lang="en-US" sz="11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</a:t>
                      </a:r>
                      <a:r>
                        <a:rPr lang="th-TH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  <a:endParaRPr lang="en-US" sz="11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กองสำนักปลัดประชาคม  ม.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1-5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โครงการควบคุมและป้องกันโรคไข้เลือดออก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กองสาธารณสุขประชาคม ม.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1-5</a:t>
                      </a: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โครงการฝึกอบรมให้ความรู้แก่กลุ่มผู้ประกอบการในงานสุขาภิบาลอาหาร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กองสาธารณสุขประชาคม ม.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346109"/>
                  </a:ext>
                </a:extLst>
              </a:tr>
              <a:tr h="66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โครงการจ้างเหมาเครื่องจักรปรับสถานที่กำจัดขยะมูลฝอย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กองสาธารณสุขประชาคม ม.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450356"/>
                  </a:ext>
                </a:extLst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214414" y="47667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ยุทธศาสตร์ด้านการพัฒนาสังคม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3.2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แผนงานสาธารณสุขและสิ่งแวดล้อม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E38AD980-EC36-47B6-B026-B2DC7F881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26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61588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429986"/>
              </p:ext>
            </p:extLst>
          </p:nvPr>
        </p:nvGraphicFramePr>
        <p:xfrm>
          <a:off x="1214414" y="620688"/>
          <a:ext cx="7643867" cy="5729386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โครงการป้องกันและแก้ไขปัญหาการมีเพศสัมพันธ์ก่อนวัยอันควร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กองสาธารณสุขประชาคม ม.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โครงการป้องกันและแก้ไขปัญหาโรคขาดสารไอโอดีน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กองสาธารณสุขประชาคม ม.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โครงการป้องกันและควบคุมโรคติดต่อ เช่น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โรคโค</a:t>
                      </a:r>
                      <a:r>
                        <a:rPr lang="th-TH" sz="1600" dirty="0" err="1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โร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น่า ฯลฯ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  <a:endParaRPr lang="th-TH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100,560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(เพิ่มเติมแผนครั้งที่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11763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โครงการดูแลระยะยาวด้านสาธารณสุขสำหรับผู้สูงอายุที่มีภาวะพึ่งพิง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200,000</a:t>
                      </a:r>
                      <a:endParaRPr lang="th-TH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304,000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กองสาธารณสุข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เพิ่มเติมปี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2564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 (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07931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th-TH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355522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22793B9D-200A-47E1-81FC-83797DED7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27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843845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73725" y="714356"/>
            <a:ext cx="7715304" cy="92333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1063" algn="l"/>
              </a:tabLst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</a:t>
            </a:r>
            <a:r>
              <a:rPr lang="th-TH" sz="1800" b="1" dirty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ด้านการพัฒนาสังคม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3.2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anose="020B0500040200020003" pitchFamily="34" charset="-34"/>
                <a:ea typeface="Calibri" pitchFamily="34" charset="0"/>
                <a:cs typeface="TH SarabunPSK" pitchFamily="34" charset="-34"/>
              </a:rPr>
              <a:t>แผนงานสาธารณสุขและสิ่งแวดล้อม</a:t>
            </a: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anose="020B0500040200020003" pitchFamily="34" charset="-34"/>
              <a:cs typeface="TH SarabunPSK" pitchFamily="34" charset="-34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971018"/>
              </p:ext>
            </p:extLst>
          </p:nvPr>
        </p:nvGraphicFramePr>
        <p:xfrm>
          <a:off x="1214414" y="1985894"/>
          <a:ext cx="7643867" cy="4014874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56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ลำดับที่ตามแผน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โครงการ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ผลการดำเนินการ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งบประมาณ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หมายเหตุ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ได้ทำ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ไม่ได้ทำ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ตั้งไว้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ใช้ไป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โครงการ</a:t>
                      </a:r>
                      <a:r>
                        <a:rPr lang="th-TH" sz="1600" dirty="0" err="1">
                          <a:latin typeface="TH SarabunPSK" pitchFamily="34" charset="-34"/>
                          <a:cs typeface="TH SarabunPSK" pitchFamily="34" charset="-34"/>
                        </a:rPr>
                        <a:t>แอร์โรบิค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สร้างสุขภาพ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กองสาธารณสุขและสิ่งแวดล้อม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โครงการปรับเปลี่ยนพฤติกรรมสู่แพทย์ทางเลือก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กองสาธารณสุขและสิ่งแวดล้อม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60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โครงการอุดหนุนกองทุนหลักประกันสุขภาพ ทต.โพน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กองสาธารณสุขและสิ่งแวดล้อม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F3A1B4E0-5E84-41F9-AB44-CD626487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28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13154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142884"/>
              </p:ext>
            </p:extLst>
          </p:nvPr>
        </p:nvGraphicFramePr>
        <p:xfrm>
          <a:off x="1142975" y="1094358"/>
          <a:ext cx="7643867" cy="507209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39.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โครงการก่อสร้างรางระบายน้ำนาคแขนส่อย(บ้านแม่พลอย-บ้านนายปรีดา)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664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41.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 คสล.นาคแขนส่อย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 (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บ้านนายแทน ศรีบัว-พ่อนพ)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423594"/>
                  </a:ext>
                </a:extLst>
              </a:tr>
              <a:tr h="10572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45.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 คสล.พร้อมรางระบายน้ำซอยดอกพิกุล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 (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ข้างบ้านนายปัญญา)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173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46.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โครงการขยายเขตไฟฟ้าถนนนาคหัวจุ้ม(สายไปโรงเลื่อย)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B1905613-129A-488E-AE90-8FFCCA0AA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</a:t>
            </a:r>
            <a:endParaRPr lang="th-TH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54503"/>
              </p:ext>
            </p:extLst>
          </p:nvPr>
        </p:nvGraphicFramePr>
        <p:xfrm>
          <a:off x="1000100" y="600078"/>
          <a:ext cx="7643867" cy="548438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56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58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ลำดับที่ตามแผน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โครงการ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ผลการดำเนินการ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งบประมาณ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หมายเหตุ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6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ได้ทำ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ไม่ได้ทำ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ตั้งไว้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ใช้ไป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49613" marR="49613" marT="0" marB="0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6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โครงการเงินอุดหนุนสำหรับการดำเนินงานตามแนวทางโครงการพระราชดำริด้านสาธารณสุข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H SarabunPSK" pitchFamily="34" charset="-34"/>
                          <a:cs typeface="TH SarabunPSK" pitchFamily="34" charset="-34"/>
                        </a:rPr>
                        <a:t>200</a:t>
                      </a:r>
                      <a:r>
                        <a:rPr lang="th-TH" sz="160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160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sz="1600" b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200,000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กองสาธารณสุขและสิ่งแวดล้อม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7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เงินอุดหนุนสำหรับสำรวจข้อมูลจำนวนสัตว์และขึ้นทะเบียนสัตว์ตามโครงการสัตว์ปลอดโรค คนปลอดภัยจากพิษสุนัขบ้าตามพระปณิธานสมเด็จพระเจ้าน้องนางเธอ เจ้าฟ้าจุฬา</a:t>
                      </a:r>
                      <a:r>
                        <a:rPr lang="th-TH" sz="1600" dirty="0" err="1">
                          <a:latin typeface="TH SarabunPSK" pitchFamily="34" charset="-34"/>
                          <a:cs typeface="TH SarabunPSK" pitchFamily="34" charset="-34"/>
                        </a:rPr>
                        <a:t>ภรณ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วลัยลักษณ์ อัครราชกุมารี กรมพระศรี</a:t>
                      </a:r>
                      <a:r>
                        <a:rPr lang="th-TH" sz="1600" dirty="0" err="1">
                          <a:latin typeface="TH SarabunPSK" pitchFamily="34" charset="-34"/>
                          <a:cs typeface="TH SarabunPSK" pitchFamily="34" charset="-34"/>
                        </a:rPr>
                        <a:t>สวางควัฒนวรขัตติย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ราชนารี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cs typeface="TH SarabunPSK" pitchFamily="34" charset="-34"/>
                        </a:rPr>
                        <a:t>000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1,545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กองสาธารณสุขและสิ่งแวดล้อม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33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เงินอุดหนุนสำหรับขับเคลื่อนโครงการสัตว์ปลอดโรค</a:t>
                      </a:r>
                      <a:r>
                        <a:rPr lang="th-TH" sz="1600" baseline="0" dirty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คนปลอดภัยจากพิษสุนัขบ้าตามพระปณิธานสมเด็จพระเจ้าน้องนางเธอ เจ้าฟ้าจุฬา</a:t>
                      </a:r>
                      <a:r>
                        <a:rPr lang="th-TH" sz="1600" dirty="0" err="1">
                          <a:latin typeface="TH SarabunPSK" pitchFamily="34" charset="-34"/>
                          <a:cs typeface="TH SarabunPSK" pitchFamily="34" charset="-34"/>
                        </a:rPr>
                        <a:t>ภรณ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วลัยลักษณ์ อัครราชกุมารี กรมพระศรี</a:t>
                      </a:r>
                      <a:r>
                        <a:rPr lang="th-TH" sz="1600" dirty="0" err="1">
                          <a:latin typeface="TH SarabunPSK" pitchFamily="34" charset="-34"/>
                          <a:cs typeface="TH SarabunPSK" pitchFamily="34" charset="-34"/>
                        </a:rPr>
                        <a:t>สวางควัฒนวรขัตติย</a:t>
                      </a:r>
                      <a:r>
                        <a:rPr lang="th-TH" sz="1600" dirty="0">
                          <a:latin typeface="TH SarabunPSK" pitchFamily="34" charset="-34"/>
                          <a:cs typeface="TH SarabunPSK" pitchFamily="34" charset="-34"/>
                        </a:rPr>
                        <a:t>ราชนารี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25</a:t>
                      </a:r>
                      <a:r>
                        <a:rPr lang="th-TH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22,300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กองสาธารณสุขและสิ่งแวดล้อม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1B8758D9-0E49-4261-B7B1-69EF11E9A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29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717108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968463"/>
              </p:ext>
            </p:extLst>
          </p:nvPr>
        </p:nvGraphicFramePr>
        <p:xfrm>
          <a:off x="1268197" y="1412776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โครงการสนับสนุนกองทุนสวัสดิการชุมชน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กองทุนสวัสดิการชุมชน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โครงการส่งเสริมพัฒนาทักษะด้านกีฬา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โครงการส่งเสริมกิจกรรมเยาวชน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กองการศึกษา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04471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โครงการอุดหนุนศูนย์ช่วยเหลือประชาชน อปท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อำเภอคำม่วง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661889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404664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ยุทธศาสตร์ด้านการพัฒนาสังคม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3.3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แผนงานบริหารงานทั่วไป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09FCDD6F-C11B-4121-85EB-80B92FC35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30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575146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531990"/>
              </p:ext>
            </p:extLst>
          </p:nvPr>
        </p:nvGraphicFramePr>
        <p:xfrm>
          <a:off x="1268197" y="1783550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โครงการสงเคราะห์ผู้พิการหรือทุพพลภาพ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1,420,800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1,512,200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โครงการสงเคราะห์ผู้ป่วยเอดส์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28,500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โครงการสงเคราะห์ผู้สูงอายุ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6,399,600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5,971,500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044718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561454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ยุทธศาสตร์ด้านการพัฒนาสังคม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3.4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แผนงานสังคมสงเคราะสงเคราะห์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4958F815-8C67-490B-8AE2-8F5F55329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36224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148040"/>
              </p:ext>
            </p:extLst>
          </p:nvPr>
        </p:nvGraphicFramePr>
        <p:xfrm>
          <a:off x="1268197" y="908720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โครงการช่วยเหลือผู้ประสบภัยธรรมชาติ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16,900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โครงการตรวจเยี่ยมผู้สูงอายุ, ผู้พิการและผู้ป่วยเอดส์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โครงการส่งเสริมกิจกรรมชมรมผู้สูงอายุ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1,800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04471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โครงการสนับสนุนกองทุนสวัสดิการชุมชน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010179"/>
                  </a:ext>
                </a:extLst>
              </a:tr>
            </a:tbl>
          </a:graphicData>
        </a:graphic>
      </p:graphicFrame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840F1234-8D5B-48FD-949C-83358F44A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32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08273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791557"/>
              </p:ext>
            </p:extLst>
          </p:nvPr>
        </p:nvGraphicFramePr>
        <p:xfrm>
          <a:off x="971600" y="980728"/>
          <a:ext cx="7643867" cy="315761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โครงการฝึกอบรมให้ความรู้การดำเนินชีวิตตามหลักปรัชญาเศรษฐกิจพอเพียง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17,225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04471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โครงการก่อสร้างและซ่อมแซมที่อยู่อาศัยผู้ยากไร้และผู้ด้อยโอกาส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19,998.30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854621"/>
                  </a:ext>
                </a:extLst>
              </a:tr>
            </a:tbl>
          </a:graphicData>
        </a:graphic>
      </p:graphicFrame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937891C4-D5A2-4EBC-8D49-0FFEDB49A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33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039466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069741"/>
              </p:ext>
            </p:extLst>
          </p:nvPr>
        </p:nvGraphicFramePr>
        <p:xfrm>
          <a:off x="899592" y="2060848"/>
          <a:ext cx="7643867" cy="2300362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โครงการปรับปรุงภูมิทัศน์ภายในศูนย์พัฒนาเด็กเล็กฯ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กองช่าง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99350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ยุทธศาสตร์ด้านการพัฒนาสังคม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3.5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แผนงานเคหะและชุมชน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668E5044-5D77-4AB9-88A5-9364B91BC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34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485063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438033"/>
              </p:ext>
            </p:extLst>
          </p:nvPr>
        </p:nvGraphicFramePr>
        <p:xfrm>
          <a:off x="1043608" y="2060848"/>
          <a:ext cx="7643867" cy="315761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โครงการส่งเสริมกลุ่มอาชีพทางเกษตรกรรม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33,505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โครงการพลังงานเพื่อเศรษฐกิจฐานรากตามนโยบายพลังงานเพื่อทุกคน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กองช่าง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(ผสานแผน อบจ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)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99350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ยุทธศาสตร์ด้านการพัฒนาเศรษฐกิจและการท่องเที่ยว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4.1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แผนงานการเกษตร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A8875E7F-72C9-4091-97B1-A08E806D5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35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106407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141955"/>
              </p:ext>
            </p:extLst>
          </p:nvPr>
        </p:nvGraphicFramePr>
        <p:xfrm>
          <a:off x="1268197" y="2071582"/>
          <a:ext cx="7643867" cy="315761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โครงการสนับสนุนการบริหารจัดการศูนย์</a:t>
                      </a:r>
                      <a:r>
                        <a:rPr lang="th-TH" sz="1600" dirty="0" err="1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ศิลป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วัฒนธรรมผู้ไทยผ้าไหมแพรวาบ้านโพน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อำเภอคำม่วง จังหวัดกาฬสินธุ์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โครงการจัดงานพุทราหวาน สืบสานวัฒนธรรมผู้ไทยผ้าไหมแพรวาบ้านโพน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23,770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99350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ยุทธศาสตร์ด้านการพัฒนาเศรษฐกิจและการท่องเที่ยว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4.2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แผนงานบริหารงานทั่วไป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02E03657-BC51-49E9-A316-3B97F7B4D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36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884205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126950"/>
              </p:ext>
            </p:extLst>
          </p:nvPr>
        </p:nvGraphicFramePr>
        <p:xfrm>
          <a:off x="1268197" y="2071582"/>
          <a:ext cx="7643867" cy="315761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โครงการส่งเสริมการท่องเที่ยวแบบโฮมสเตย์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โครงการประชาสัมพันธ์เพื่อส่งเสริมการท่องเที่ยว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99350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ยุทธศาสตร์ด้านการพัฒนาเศรษฐกิจและการท่องเที่ยว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4.2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แผนงานบริหารงานทั่วไป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C354CEC5-3622-44AF-A0F4-A66D3AACA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37312"/>
            <a:ext cx="2133600" cy="365125"/>
          </a:xfrm>
        </p:spPr>
        <p:txBody>
          <a:bodyPr/>
          <a:lstStyle/>
          <a:p>
            <a:r>
              <a:rPr lang="en-US" dirty="0"/>
              <a:t>37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450538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496166"/>
              </p:ext>
            </p:extLst>
          </p:nvPr>
        </p:nvGraphicFramePr>
        <p:xfrm>
          <a:off x="1268197" y="2071582"/>
          <a:ext cx="7643867" cy="315761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7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437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โครงการขุดลอกฝายลำห้วยสมอทบ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กองช่าง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โครงการส่งเสริมและพัฒนาสินค้าโอ</a:t>
                      </a:r>
                      <a:r>
                        <a:rPr lang="th-TH" sz="1600" dirty="0" err="1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ท๊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อป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68197" y="99350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ยุทธศาสตร์ด้านการพัฒนาเศรษฐกิจและการท่องเที่ยว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4.3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แผนงานเคหะและชุมชน</a:t>
            </a:r>
            <a:endParaRPr kumimoji="0" lang="th-TH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FB2A3DF7-A6D7-4B18-ABB4-5F8C0259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38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2111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073009"/>
              </p:ext>
            </p:extLst>
          </p:nvPr>
        </p:nvGraphicFramePr>
        <p:xfrm>
          <a:off x="1115616" y="998302"/>
          <a:ext cx="7671227" cy="4014874"/>
        </p:xfrm>
        <a:graphic>
          <a:graphicData uri="http://schemas.openxmlformats.org/drawingml/2006/table">
            <a:tbl>
              <a:tblPr/>
              <a:tblGrid>
                <a:gridCol w="750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2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47.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โครงการปรับปรุงฌปนสถานวัดโพธิ์ศรีวิลัย (วัดป่าช้า)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48.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โครงการการก่อสร้างถนนลูกรัง ซอยใบบุ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่น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ไต่เครือ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49.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โครงการก่อสร้างถนนลูกรัง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ตาบ้ง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ขาเก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 (สายหนองบัว)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EE7CA874-E282-44B7-96D3-BCB7D9220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</a:t>
            </a:r>
            <a:endParaRPr lang="th-TH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910614"/>
              </p:ext>
            </p:extLst>
          </p:nvPr>
        </p:nvGraphicFramePr>
        <p:xfrm>
          <a:off x="1214414" y="1700808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ฝึกอบรมพัฒนาประสิทธิภาพของบุคลากร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83,470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โครงการพัฒนาศักยภาพผู้นำชุมชน/ผู้นำท้องถิ่น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จัดทำวารสารประชาสัมพันธ์กิจกรรมของเทศบาล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580246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14414" y="764704"/>
            <a:ext cx="76438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5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ยุทธศาสตร์ด้านการบริหารการเมืองการปกครอง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5.1 </a:t>
            </a:r>
            <a:r>
              <a:rPr kumimoji="0" lang="th-TH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แผนงานบริหารงานทั่วไป</a:t>
            </a:r>
            <a:endParaRPr kumimoji="0" lang="th-TH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DF1866A3-0D9C-4EEF-B9C3-984421A5E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39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035951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12929"/>
              </p:ext>
            </p:extLst>
          </p:nvPr>
        </p:nvGraphicFramePr>
        <p:xfrm>
          <a:off x="1214414" y="476672"/>
          <a:ext cx="7643867" cy="584749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จัดทำแผนพัฒนา 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 ปี และแผนชุมชน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4,240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โครงการเทศบาลเคลื่อนที่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17,707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โครงการปรับปรุงซ่อมแซมสำนักงานเทศบาลตำบลโพน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กองช่าง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376717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โครงการจัดกิจกรรม 5 ส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4155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โครงการจ้างนักเรียน นักศึกษาเข้าทำงานช่วงปิดภาคเรียน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th-TH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142688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B09AE39C-7230-4494-BCA9-9BBD9F3CE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40</a:t>
            </a:r>
            <a:endParaRPr lang="th-TH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430964"/>
              </p:ext>
            </p:extLst>
          </p:nvPr>
        </p:nvGraphicFramePr>
        <p:xfrm>
          <a:off x="1214414" y="1700808"/>
          <a:ext cx="7643867" cy="40148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โครงการฝึกทบทวน อปพร.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โครงการสนับสนุนกิจกรรม อปพร.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โครงการปกป้องสถาบันสำคัญของชาติ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Calibri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  <a:endParaRPr lang="en-US" sz="16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580246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14414" y="764704"/>
            <a:ext cx="76438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5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ยุทธศาสตร์ด้านการบริหารการเมืองการปกครอง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5.2 </a:t>
            </a:r>
            <a:r>
              <a:rPr kumimoji="0" lang="th-TH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แผนงานรักษาความสงบภายใน</a:t>
            </a:r>
            <a:endParaRPr kumimoji="0" lang="th-TH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C5F38AE8-B43B-4577-A84D-048C2C59C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710608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358870"/>
              </p:ext>
            </p:extLst>
          </p:nvPr>
        </p:nvGraphicFramePr>
        <p:xfrm>
          <a:off x="1214414" y="548680"/>
          <a:ext cx="7643867" cy="584749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โครงการปรับปรุงศูนย์ป้องกันและบรรเทาสาธารณภัย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โครงการป้องกันและลดอุบัติเหตุช่วงเทศกาล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ปีใหม่ สงกรานต์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14,000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โครงการการแพทย์ฉุกเฉิน(</a:t>
                      </a:r>
                      <a:r>
                        <a:rPr lang="en-US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EMS)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376717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โครงการป้องกันและแก้ไขปัญหายาเสพติด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4155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โครงการฝึกอบรมให้ความรู้เกี่ยวกับกฎจราจรเบื้องต้น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b="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ประชาคม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th-TH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142688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69FF5ACB-56FF-4270-8D8C-9F49FA4F1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42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900539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220626"/>
              </p:ext>
            </p:extLst>
          </p:nvPr>
        </p:nvGraphicFramePr>
        <p:xfrm>
          <a:off x="1214414" y="1005142"/>
          <a:ext cx="7643867" cy="4872130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โครงการฝึกอบรมและให้ความรู้เกี่ยวกับการป้องกันสาธารณภัยในชุมชน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โครงการสร้างความปลอดภัยในชีวิตและทรัพย์สิน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200,000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โครงการฝึกอบรมพัฒนาศักยภาพในการป้องกันและบรรเทาสาธารณภัย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80,000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376717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b="0" i="0" kern="12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โครงการป้องกันอัคคีภัย</a:t>
                      </a: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สำนักปลัด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Calibri"/>
                          <a:cs typeface="TH SarabunPSK" panose="020B0500040200020003" pitchFamily="34" charset="-34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th-TH" sz="1600" dirty="0">
                        <a:latin typeface="TH SarabunPSK" panose="020B0500040200020003" pitchFamily="34" charset="-34"/>
                        <a:ea typeface="Calibri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41553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6AEA329C-DF95-4467-BC9F-4AD06C801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43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171073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99792" y="1295047"/>
            <a:ext cx="3672408" cy="104270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2135"/>
              </a:lnSpc>
              <a:spcAft>
                <a:spcPts val="1377"/>
              </a:spcAft>
            </a:pPr>
            <a:r>
              <a:rPr lang="th" sz="1710" b="1" dirty="0">
                <a:latin typeface="CordiaUPC"/>
                <a:cs typeface="CordiaUPC"/>
              </a:rPr>
              <a:t>สรุปผลการติดตาม โครงการ/กิจกรรมการพัฒนา แผนพัฒนาเทศบาล 5 ปี พ.ศ. 2564 </a:t>
            </a:r>
            <a:r>
              <a:rPr lang="en-US" sz="1710" b="1" dirty="0">
                <a:latin typeface="CordiaUPC"/>
                <a:cs typeface="CordiaUPC"/>
              </a:rPr>
              <a:t>                   </a:t>
            </a:r>
            <a:r>
              <a:rPr lang="th" sz="1710" b="1" dirty="0">
                <a:latin typeface="CordiaUPC"/>
                <a:cs typeface="CordiaUPC"/>
              </a:rPr>
              <a:t>เทศบาลตำบลโพน อำ</a:t>
            </a:r>
            <a:r>
              <a:rPr lang="th-TH" sz="1710" b="1" dirty="0" err="1">
                <a:latin typeface="CordiaUPC"/>
                <a:cs typeface="CordiaUPC"/>
              </a:rPr>
              <a:t>เภอ</a:t>
            </a:r>
            <a:r>
              <a:rPr lang="th" sz="1710" b="1" dirty="0">
                <a:latin typeface="CordiaUPC"/>
                <a:cs typeface="CordiaUPC"/>
              </a:rPr>
              <a:t>คำม่วง จังหวัดกาฬสินธุ</a:t>
            </a:r>
            <a:r>
              <a:rPr lang="th-TH" sz="1710" b="1" dirty="0">
                <a:latin typeface="CordiaUPC"/>
                <a:cs typeface="CordiaUPC"/>
              </a:rPr>
              <a:t>์</a:t>
            </a:r>
            <a:endParaRPr lang="th" sz="1710" b="1" dirty="0">
              <a:latin typeface="CordiaUPC"/>
              <a:cs typeface="CordiaUPC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758557"/>
              </p:ext>
            </p:extLst>
          </p:nvPr>
        </p:nvGraphicFramePr>
        <p:xfrm>
          <a:off x="719464" y="2522828"/>
          <a:ext cx="8151317" cy="3040399"/>
        </p:xfrm>
        <a:graphic>
          <a:graphicData uri="http://schemas.openxmlformats.org/drawingml/2006/table">
            <a:tbl>
              <a:tblPr/>
              <a:tblGrid>
                <a:gridCol w="363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0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3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95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09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86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92453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ยุทธศาสตร์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โครงการ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ตามแผน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(โครงการ)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ดำเนินการ แล้ว</a:t>
                      </a:r>
                    </a:p>
                    <a:p>
                      <a:pPr marL="127000" indent="0">
                        <a:lnSpc>
                          <a:spcPts val="18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(โครงการ)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marR="139700" indent="0" algn="thaiDist">
                        <a:lnSpc>
                          <a:spcPts val="18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คิดเป็น ร้อยละ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ปี 2564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ประมาณการ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รายจ่าย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776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ใช้งบประมาณ ทั้งสิ้น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คิดเป็น ร้อยละของ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งบประมาณ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ตามแผน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453">
                <a:tc>
                  <a:txBody>
                    <a:bodyPr/>
                    <a:lstStyle/>
                    <a:p>
                      <a:pPr indent="0">
                        <a:lnSpc>
                          <a:spcPts val="180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1.ยุทธศาสตร์ด้านการพัฒนาด้านโครงสร้างพื้นฐาน</a:t>
                      </a:r>
                    </a:p>
                    <a:p>
                      <a:pPr indent="0">
                        <a:lnSpc>
                          <a:spcPts val="180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1.1    แผนงานเคหะและชุมซน</a:t>
                      </a:r>
                    </a:p>
                    <a:p>
                      <a:pPr indent="0">
                        <a:lnSpc>
                          <a:spcPts val="180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1.2    แผนงานอุตสาหกรรมและการโยธา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23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15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 algn="thaiDist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48.38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19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,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443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8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,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876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45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65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22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รวม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3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1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15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52400" indent="0" algn="thaiDist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48.38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19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443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8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876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45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65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6946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2. ยุทธศาสตร์ด้านการอนุรักษ์ทรัพยากรธรรมชาติและสิ่งแวดล้อม</a:t>
                      </a:r>
                    </a:p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2.1 แผนงานสาธารณสุขและสิ่งแวดล้อม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4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66.66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210,000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60,400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28.76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22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รวม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66.66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210,000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60,400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28.76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98D07765-6C78-4A3C-A4E0-C206B4A40EA3}"/>
              </a:ext>
            </a:extLst>
          </p:cNvPr>
          <p:cNvSpPr txBox="1"/>
          <p:nvPr/>
        </p:nvSpPr>
        <p:spPr>
          <a:xfrm>
            <a:off x="8460432" y="633080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44</a:t>
            </a:r>
            <a:endParaRPr lang="th-TH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426681"/>
              </p:ext>
            </p:extLst>
          </p:nvPr>
        </p:nvGraphicFramePr>
        <p:xfrm>
          <a:off x="719464" y="692696"/>
          <a:ext cx="8151315" cy="4602199"/>
        </p:xfrm>
        <a:graphic>
          <a:graphicData uri="http://schemas.openxmlformats.org/drawingml/2006/table">
            <a:tbl>
              <a:tblPr/>
              <a:tblGrid>
                <a:gridCol w="3636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6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95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27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36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03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92453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ยุทธศาสตร์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โครงการ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ตามแผน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(โครงการ)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ดำเนินการ แล้ว</a:t>
                      </a:r>
                    </a:p>
                    <a:p>
                      <a:pPr marL="1270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(โครงการ)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39700" marR="139700" indent="0" algn="thaiDist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คิดเป็น ร้อยละ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ปี 2564</a:t>
                      </a:r>
                    </a:p>
                    <a:p>
                      <a:pPr marL="1905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ประมาณการ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รายจ่าย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776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ใช้งบประมาณ ทั้งสิ้น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คิดเป็น ร้อยละของ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งบประมาณ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ตามแผน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905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 ยุทธศาสตร์ด้านการพัฒนาสังคม</a:t>
                      </a:r>
                    </a:p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3.1 แผนงานการศึกษา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51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9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39700" indent="0" algn="thaiDist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3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7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25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8,316,400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1,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55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7,385.8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8</a:t>
                      </a:r>
                      <a:r>
                        <a:rPr lang="th" sz="1400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dirty="0">
                          <a:latin typeface="CordiaUPC"/>
                          <a:cs typeface="CordiaUPC"/>
                        </a:rPr>
                        <a:t>72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8952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3.2 แผนงานสาธารณสุขและสิ่งแวดล้อม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11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78.57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899,000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808,405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89.92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8952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3.3 แผนงานบริหารงานทั่วไป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280,000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10.71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8952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3.4 แผนงานสังคมสงเคราะห์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8,340,400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7,568,123.3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90.74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8952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3.5 แผนงานเคหะและขุมซน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150,000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5799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3.6 แผนงานการศาสนาวัฒนธรรมและนันทนาการ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550"/>
                        </a:lnSpc>
                      </a:pPr>
                      <a:r>
                        <a:rPr lang="th" sz="300">
                          <a:latin typeface="CordiaUPC"/>
                          <a:cs typeface="CordiaUPC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550"/>
                        </a:lnSpc>
                      </a:pPr>
                      <a:r>
                        <a:rPr lang="th" sz="300">
                          <a:latin typeface="CordiaUPC"/>
                          <a:cs typeface="CordiaUPC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550"/>
                        </a:lnSpc>
                      </a:pPr>
                      <a:r>
                        <a:rPr lang="th" sz="300">
                          <a:latin typeface="CordiaUPC"/>
                          <a:cs typeface="CordiaUPC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550"/>
                        </a:lnSpc>
                      </a:pPr>
                      <a:r>
                        <a:rPr lang="th" sz="300">
                          <a:latin typeface="CordiaUPC"/>
                          <a:cs typeface="CordiaUPC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550"/>
                        </a:lnSpc>
                      </a:pPr>
                      <a:r>
                        <a:rPr lang="th" sz="300">
                          <a:latin typeface="CordiaUPC"/>
                          <a:cs typeface="CordiaUPC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550"/>
                        </a:lnSpc>
                      </a:pPr>
                      <a:r>
                        <a:rPr lang="th" sz="300">
                          <a:latin typeface="CordiaUPC"/>
                          <a:cs typeface="CordiaUPC"/>
                        </a:rPr>
                        <a:t>-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22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รวม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40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39700"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50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17,985,800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203200" indent="0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9,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96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3,914.1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5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5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39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7905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4. ยุทธศาสตร์ด้านการพัฒนาเศรษฐกิจและการท่องเที่ยว</a:t>
                      </a:r>
                    </a:p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4.1 แผนงานการเกษตร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1,110,000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33,505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3.01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8952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4.2 แผนงานบริหารงานทั่วไป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3,050,000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23,770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0.77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8952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4.3 แผนงานเคหะและขุมซน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1,000,000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722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รวม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5,160,000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57,275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1.10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27874121-BB59-416D-BA35-75F79A689091}"/>
              </a:ext>
            </a:extLst>
          </p:cNvPr>
          <p:cNvSpPr txBox="1"/>
          <p:nvPr/>
        </p:nvSpPr>
        <p:spPr>
          <a:xfrm>
            <a:off x="8460432" y="633080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45</a:t>
            </a:r>
            <a:endParaRPr lang="th-TH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74407"/>
              </p:ext>
            </p:extLst>
          </p:nvPr>
        </p:nvGraphicFramePr>
        <p:xfrm>
          <a:off x="719464" y="1368036"/>
          <a:ext cx="8151315" cy="2765833"/>
        </p:xfrm>
        <a:graphic>
          <a:graphicData uri="http://schemas.openxmlformats.org/drawingml/2006/table">
            <a:tbl>
              <a:tblPr/>
              <a:tblGrid>
                <a:gridCol w="3492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03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95060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ยุทธศาสตร์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โครงการ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ตามแผน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(โครงการ)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776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ดำเนินการ แล้ว</a:t>
                      </a:r>
                    </a:p>
                    <a:p>
                      <a:pPr marL="127000" indent="0">
                        <a:lnSpc>
                          <a:spcPts val="1776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(โครงการ)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marR="152400" indent="0" algn="thaiDist">
                        <a:lnSpc>
                          <a:spcPts val="1824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คิดเป็น ร้อยละ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ปี 2564</a:t>
                      </a:r>
                    </a:p>
                    <a:p>
                      <a:pPr marL="1905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ประมาณการ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รายจ่าย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ใช้งบประมาณ ทั้งสิ้น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คิดเป็น ร้อยละของ</a:t>
                      </a:r>
                    </a:p>
                    <a:p>
                      <a:pPr marL="101600" indent="0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งบประมาณ</a:t>
                      </a:r>
                    </a:p>
                    <a:p>
                      <a:pPr indent="0" algn="ctr">
                        <a:lnSpc>
                          <a:spcPts val="18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ตามแผน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905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5. ยุทธศาสตร์ด้านการบริหารการเมืองการปกครอง</a:t>
                      </a:r>
                    </a:p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5.1 แผนงานบริหารงานทั่วไป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52400" indent="0" algn="thaiDist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62.50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580,000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105,417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18.17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4633">
                <a:tc>
                  <a:txBody>
                    <a:bodyPr/>
                    <a:lstStyle/>
                    <a:p>
                      <a:pPr indent="0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5.2 แผนงานรักษาความสงบภายใน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 dirty="0">
                          <a:latin typeface="CordiaUPC"/>
                          <a:cs typeface="CordiaUPC"/>
                        </a:rPr>
                        <a:t>12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3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2400" indent="0" algn="thaiDist">
                        <a:lnSpc>
                          <a:spcPts val="2220"/>
                        </a:lnSpc>
                      </a:pPr>
                      <a:r>
                        <a:rPr lang="en-US" sz="1400" dirty="0">
                          <a:latin typeface="CordiaUPC"/>
                          <a:cs typeface="CordiaUPC"/>
                        </a:rPr>
                        <a:t>25</a:t>
                      </a:r>
                      <a:endParaRPr lang="th" sz="1400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940,000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44,000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20"/>
                        </a:lnSpc>
                      </a:pPr>
                      <a:r>
                        <a:rPr lang="th" sz="1400">
                          <a:latin typeface="CordiaUPC"/>
                          <a:cs typeface="CordiaUPC"/>
                        </a:rPr>
                        <a:t>4.68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22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รวม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8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40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1,520,000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149,417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9.83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722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รวมทั้งหมด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14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5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69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52400" indent="0" algn="thaiDist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47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58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90500"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4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4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318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,800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52400"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1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9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107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,006.1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43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11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BE4990F7-921A-40FD-AF17-23F6ED8DEA24}"/>
              </a:ext>
            </a:extLst>
          </p:cNvPr>
          <p:cNvSpPr txBox="1"/>
          <p:nvPr/>
        </p:nvSpPr>
        <p:spPr>
          <a:xfrm>
            <a:off x="8460432" y="616530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46</a:t>
            </a:r>
            <a:endParaRPr lang="th-TH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35427" y="1198597"/>
            <a:ext cx="3876241" cy="34409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>
              <a:lnSpc>
                <a:spcPts val="1560"/>
              </a:lnSpc>
              <a:spcAft>
                <a:spcPts val="1317"/>
              </a:spcAft>
            </a:pPr>
            <a:r>
              <a:rPr lang="th" sz="1368" b="1">
                <a:latin typeface="CordiaUPC"/>
                <a:cs typeface="CordiaUPC"/>
              </a:rPr>
              <a:t>ตารางเปรียบเทียบผลการดำเนินงานตามแผนพัฒนาเทศบาล ปี 2563 และปี 2564 แยกตามโครงการที่ดำเนินการ และตามงบประมาณที่ใช้ไป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794517"/>
              </p:ext>
            </p:extLst>
          </p:nvPr>
        </p:nvGraphicFramePr>
        <p:xfrm>
          <a:off x="469216" y="1761656"/>
          <a:ext cx="8323363" cy="2867939"/>
        </p:xfrm>
        <a:graphic>
          <a:graphicData uri="http://schemas.openxmlformats.org/drawingml/2006/table">
            <a:tbl>
              <a:tblPr/>
              <a:tblGrid>
                <a:gridCol w="3166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7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23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20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42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7229">
                <a:tc>
                  <a:txBody>
                    <a:bodyPr/>
                    <a:lstStyle/>
                    <a:p>
                      <a:endParaRPr sz="1000" dirty="0"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90500"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โครงการที่ดำเนินการ (ร้อยละ)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200"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28600"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งบประมาณที่ใช้ไป (ร้อยละ)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200"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เพิ่มขึ้น/ลดลง</a:t>
                      </a: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2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459"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ยุทธศาสตร์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ปี 2563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ปี 2564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ปี 2563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ปี 2564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แยกตาม</a:t>
                      </a:r>
                    </a:p>
                    <a:p>
                      <a:pPr marL="254000"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โครงการ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แยกตาม</a:t>
                      </a:r>
                    </a:p>
                    <a:p>
                      <a:pPr marL="127000"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งบประมาณ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833">
                <a:tc>
                  <a:txBody>
                    <a:bodyPr/>
                    <a:lstStyle/>
                    <a:p>
                      <a:pPr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1. ยุทธศาสตร์ด้านการพัฒนาด้านโครงสร้างพื้นฐาน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13.63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48.38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5.76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45.65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+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34.75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+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39.89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459">
                <a:tc>
                  <a:txBody>
                    <a:bodyPr/>
                    <a:lstStyle/>
                    <a:p>
                      <a:pPr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2. ยุทธศาสตร์ด้านการอนุรักษ์ทรัพยากรธรรมชาติและสิ่งแวดล้อม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42.85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66.66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4.48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28.76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+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23.81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+24.28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833">
                <a:tc>
                  <a:txBody>
                    <a:bodyPr/>
                    <a:lstStyle/>
                    <a:p>
                      <a:pPr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3. ยุทธศาสตร์ด้านการพัฒนาสังคม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48.10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50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63.43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5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5</a:t>
                      </a:r>
                      <a:r>
                        <a:rPr lang="th" sz="1400" b="1" dirty="0">
                          <a:latin typeface="CordiaUPC"/>
                          <a:cs typeface="CordiaUPC"/>
                        </a:rPr>
                        <a:t>.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39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+1.9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-8.</a:t>
                      </a:r>
                      <a:r>
                        <a:rPr lang="en-US" sz="1400" b="1" dirty="0">
                          <a:latin typeface="CordiaUPC"/>
                          <a:cs typeface="CordiaUPC"/>
                        </a:rPr>
                        <a:t>04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226">
                <a:tc>
                  <a:txBody>
                    <a:bodyPr/>
                    <a:lstStyle/>
                    <a:p>
                      <a:pPr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4. ยุทธศาสตร์ด้านการพัฒนาเศรษฐกิจและการท่องเที่ยว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40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25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8.56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1.10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-15.00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-7.46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4047">
                <a:tc>
                  <a:txBody>
                    <a:bodyPr/>
                    <a:lstStyle/>
                    <a:p>
                      <a:pPr indent="0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5. ยุทธศาสตร์ด้านการบริหารการเมืองการปกครอง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40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en-US" sz="1400" b="1" dirty="0">
                          <a:latin typeface="CordiaUPC"/>
                          <a:cs typeface="CordiaUPC"/>
                        </a:rPr>
                        <a:t>40</a:t>
                      </a:r>
                      <a:endParaRPr lang="th" sz="1400" b="1" dirty="0">
                        <a:latin typeface="CordiaUPC"/>
                        <a:cs typeface="CordiaUPC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11.98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>
                          <a:latin typeface="CordiaUPC"/>
                          <a:cs typeface="CordiaUPC"/>
                        </a:rPr>
                        <a:t>9.83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000"/>
                        </a:lnSpc>
                      </a:pPr>
                      <a:r>
                        <a:rPr lang="th" sz="1400" b="1" dirty="0">
                          <a:latin typeface="CordiaUPC"/>
                          <a:cs typeface="CordiaUPC"/>
                        </a:rPr>
                        <a:t>-2.15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FF5895C1-723D-4605-BE5B-9E6BD35BA327}"/>
              </a:ext>
            </a:extLst>
          </p:cNvPr>
          <p:cNvSpPr txBox="1"/>
          <p:nvPr/>
        </p:nvSpPr>
        <p:spPr>
          <a:xfrm>
            <a:off x="8460432" y="616530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47</a:t>
            </a:r>
            <a:endParaRPr lang="th-TH" sz="1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E6B599D-1720-4533-ACEF-BF0A60A22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br>
              <a:rPr lang="th-TH" altLang="th-TH" sz="2400" b="1"/>
            </a:br>
            <a:r>
              <a:rPr lang="th-TH" altLang="th-TH" sz="2400" b="1">
                <a:latin typeface="Angsana New" panose="02020603050405020304" pitchFamily="18" charset="-34"/>
              </a:rPr>
              <a:t>ตารางเปรียบเทียบผลการดำเนินงานตามแผนพัฒนาเทศบาล </a:t>
            </a:r>
            <a:br>
              <a:rPr lang="th-TH" altLang="th-TH" sz="2400" b="1">
                <a:latin typeface="Angsana New" panose="02020603050405020304" pitchFamily="18" charset="-34"/>
              </a:rPr>
            </a:br>
            <a:r>
              <a:rPr lang="th-TH" altLang="th-TH" sz="2400" b="1">
                <a:latin typeface="Angsana New" panose="02020603050405020304" pitchFamily="18" charset="-34"/>
              </a:rPr>
              <a:t>ประจำปี </a:t>
            </a:r>
            <a:r>
              <a:rPr lang="en-US" altLang="th-TH" sz="2400" b="1">
                <a:latin typeface="Angsana New" panose="02020603050405020304" pitchFamily="18" charset="-34"/>
              </a:rPr>
              <a:t>2563 , 2564</a:t>
            </a:r>
            <a:br>
              <a:rPr lang="th-TH" altLang="th-TH" sz="2400" b="1">
                <a:latin typeface="Angsana New" panose="02020603050405020304" pitchFamily="18" charset="-34"/>
              </a:rPr>
            </a:br>
            <a:r>
              <a:rPr lang="th-TH" altLang="th-TH" sz="2400" b="1">
                <a:latin typeface="Angsana New" panose="02020603050405020304" pitchFamily="18" charset="-34"/>
              </a:rPr>
              <a:t>แยกตามโครงการที่ดำเนินการ</a:t>
            </a:r>
            <a:br>
              <a:rPr lang="th-TH" altLang="th-TH" sz="4000"/>
            </a:br>
            <a:endParaRPr lang="th-TH" altLang="th-TH" sz="4000"/>
          </a:p>
        </p:txBody>
      </p:sp>
      <p:graphicFrame>
        <p:nvGraphicFramePr>
          <p:cNvPr id="11347" name="Group 83">
            <a:extLst>
              <a:ext uri="{FF2B5EF4-FFF2-40B4-BE49-F238E27FC236}">
                <a16:creationId xmlns:a16="http://schemas.microsoft.com/office/drawing/2014/main" id="{9CE0D71E-D324-4B8B-8710-BC16A9E54F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1751881"/>
              </p:ext>
            </p:extLst>
          </p:nvPr>
        </p:nvGraphicFramePr>
        <p:xfrm>
          <a:off x="816867" y="1628775"/>
          <a:ext cx="8075613" cy="4479972"/>
        </p:xfrm>
        <a:graphic>
          <a:graphicData uri="http://schemas.openxmlformats.org/drawingml/2006/table">
            <a:tbl>
              <a:tblPr/>
              <a:tblGrid>
                <a:gridCol w="4186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7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1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6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07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ยุทธศาสตร์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โครงการที่ดำเนินการ (ร้อยละ)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07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ปี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2563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ปี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2564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ด้านการพัฒนาด้านโครงสร้างพื้นฐาน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13.63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48.38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ด้านการอนุรักษ์ทรัพยากรธรรมชาติ            และสิ่งแวดล้อม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42.85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66.66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3.</a:t>
                      </a:r>
                      <a:r>
                        <a:rPr kumimoji="0" lang="th-TH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ด้านการพัฒนาสังคม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48.10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50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4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ด้านการพัฒนาเศรษฐกิจและการท่องเที่ยว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40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25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ด้านการบริหารการเมืองการปกครอง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40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40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D2051278-3E5B-49F0-B36B-CDD83391C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6438" y="6356350"/>
            <a:ext cx="360362" cy="365125"/>
          </a:xfrm>
        </p:spPr>
        <p:txBody>
          <a:bodyPr/>
          <a:lstStyle/>
          <a:p>
            <a:r>
              <a:rPr lang="en-US" altLang="th-TH" dirty="0"/>
              <a:t>48</a:t>
            </a:r>
            <a:endParaRPr lang="th-TH" altLang="th-TH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029442"/>
              </p:ext>
            </p:extLst>
          </p:nvPr>
        </p:nvGraphicFramePr>
        <p:xfrm>
          <a:off x="1142976" y="332656"/>
          <a:ext cx="7643867" cy="523407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51.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โครงการขุดลอกหนอง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สิม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แหล่งน้ำดิบผลิตน้ำประปา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58.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โครงการก่อสร้างรางระบายน้ำถนนพันมหา(ช่วงสี่แยก 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cctv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สนามกีฬา)ฝั่งทิศตะวันตก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750,000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01447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61.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โครงการก่อสร้างถนนคอนกรีตเสริมเหล็ก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ถนนกาบ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แบด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432,000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430,000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2 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งบประมาณปี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64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89248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62.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โครงการก่อสร้างรางระบายน้ำถนนใบบุ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่น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ฝั่งตะวันออก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492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766108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56AA5792-097C-46F3-83FB-F0501732D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4</a:t>
            </a:r>
            <a:endParaRPr lang="th-TH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A563427-108E-4D61-844E-54EAF4234B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th-TH" sz="2000" b="1"/>
              <a:t>แผนภูมิสรุปผลการดำเนินงานตามแผนพัฒนาเทศบาล</a:t>
            </a:r>
            <a:br>
              <a:rPr lang="th-TH" altLang="th-TH" sz="2000" b="1"/>
            </a:br>
            <a:r>
              <a:rPr lang="th-TH" altLang="th-TH" sz="2000" b="1">
                <a:latin typeface="Angsana New" panose="02020603050405020304" pitchFamily="18" charset="-34"/>
              </a:rPr>
              <a:t>ระหว่างปี </a:t>
            </a:r>
            <a:r>
              <a:rPr lang="en-US" altLang="th-TH" sz="2000" b="1">
                <a:latin typeface="Angsana New" panose="02020603050405020304" pitchFamily="18" charset="-34"/>
              </a:rPr>
              <a:t>2563 </a:t>
            </a:r>
            <a:r>
              <a:rPr lang="th-TH" altLang="th-TH" sz="2000" b="1">
                <a:latin typeface="Angsana New" panose="02020603050405020304" pitchFamily="18" charset="-34"/>
              </a:rPr>
              <a:t>, </a:t>
            </a:r>
            <a:r>
              <a:rPr lang="en-US" altLang="th-TH" sz="2000" b="1">
                <a:latin typeface="Angsana New" panose="02020603050405020304" pitchFamily="18" charset="-34"/>
              </a:rPr>
              <a:t>2564</a:t>
            </a:r>
            <a:br>
              <a:rPr lang="th-TH" altLang="th-TH" sz="2000" b="1">
                <a:latin typeface="Angsana New" panose="02020603050405020304" pitchFamily="18" charset="-34"/>
              </a:rPr>
            </a:br>
            <a:r>
              <a:rPr lang="th-TH" altLang="th-TH" sz="2000" b="1">
                <a:latin typeface="Angsana New" panose="02020603050405020304" pitchFamily="18" charset="-34"/>
              </a:rPr>
              <a:t>เปรียบเทียบตามโครงการที่ดำเนินการ</a:t>
            </a:r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8A51E8E0-577B-4952-BE39-2C272AC686BB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49631292"/>
              </p:ext>
            </p:extLst>
          </p:nvPr>
        </p:nvGraphicFramePr>
        <p:xfrm>
          <a:off x="-965200" y="980728"/>
          <a:ext cx="11074400" cy="621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339D42FF-A949-4267-BAA5-337A76226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r>
              <a:rPr lang="en-US" altLang="th-TH" dirty="0"/>
              <a:t>49</a:t>
            </a:r>
            <a:endParaRPr lang="th-TH" altLang="th-TH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Graphic spid="2" grpId="0">
        <p:bldAsOne/>
      </p:bldGraphic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E2D00D2-A36B-484F-8583-3352528127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br>
              <a:rPr lang="th-TH" altLang="th-TH" sz="2400" b="1"/>
            </a:br>
            <a:r>
              <a:rPr lang="th-TH" altLang="th-TH" sz="2400" b="1">
                <a:latin typeface="Angsana New" panose="02020603050405020304" pitchFamily="18" charset="-34"/>
              </a:rPr>
              <a:t>ตารางเปรียบเทียบผลการดำเนินงานตามแผนพัฒนาเทศบาล </a:t>
            </a:r>
            <a:br>
              <a:rPr lang="th-TH" altLang="th-TH" sz="2400" b="1">
                <a:latin typeface="Angsana New" panose="02020603050405020304" pitchFamily="18" charset="-34"/>
              </a:rPr>
            </a:br>
            <a:r>
              <a:rPr lang="th-TH" altLang="th-TH" sz="2400" b="1">
                <a:latin typeface="Angsana New" panose="02020603050405020304" pitchFamily="18" charset="-34"/>
              </a:rPr>
              <a:t>ประจำปี </a:t>
            </a:r>
            <a:r>
              <a:rPr lang="en-US" altLang="th-TH" sz="2400" b="1">
                <a:latin typeface="Angsana New" panose="02020603050405020304" pitchFamily="18" charset="-34"/>
              </a:rPr>
              <a:t>2563 , 2564</a:t>
            </a:r>
            <a:br>
              <a:rPr lang="th-TH" altLang="th-TH" sz="2400" b="1">
                <a:latin typeface="Angsana New" panose="02020603050405020304" pitchFamily="18" charset="-34"/>
              </a:rPr>
            </a:br>
            <a:r>
              <a:rPr lang="th-TH" altLang="th-TH" sz="2400" b="1">
                <a:latin typeface="Angsana New" panose="02020603050405020304" pitchFamily="18" charset="-34"/>
              </a:rPr>
              <a:t>แยกตามงบประมาณที่ใช้ไป</a:t>
            </a:r>
            <a:br>
              <a:rPr lang="th-TH" altLang="th-TH" sz="4000"/>
            </a:br>
            <a:endParaRPr lang="th-TH" altLang="th-TH" sz="4000"/>
          </a:p>
        </p:txBody>
      </p:sp>
      <p:graphicFrame>
        <p:nvGraphicFramePr>
          <p:cNvPr id="14400" name="Group 64">
            <a:extLst>
              <a:ext uri="{FF2B5EF4-FFF2-40B4-BE49-F238E27FC236}">
                <a16:creationId xmlns:a16="http://schemas.microsoft.com/office/drawing/2014/main" id="{D53E695A-41CC-4D24-B156-84FF86B346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8100838"/>
              </p:ext>
            </p:extLst>
          </p:nvPr>
        </p:nvGraphicFramePr>
        <p:xfrm>
          <a:off x="457200" y="1600200"/>
          <a:ext cx="8075613" cy="4479972"/>
        </p:xfrm>
        <a:graphic>
          <a:graphicData uri="http://schemas.openxmlformats.org/drawingml/2006/table">
            <a:tbl>
              <a:tblPr/>
              <a:tblGrid>
                <a:gridCol w="41862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07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ยุทธศาสตร์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งบประมาณที่ใช้ไป (ร้อยละ)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07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ปี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2563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ปี </a:t>
                      </a: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2564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ด้านการพัฒนาด้านโครงสร้างพื้นฐาน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5.76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45.65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ด้านการอนุรักษ์ทรัพยากรธรรมชาติ           และสิ่งแวดล้อม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4.48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28.76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3.</a:t>
                      </a:r>
                      <a:r>
                        <a:rPr kumimoji="0" lang="th-TH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ด้านการพัฒนาสังคม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63.43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55.39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47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ด้านการพัฒนาเศรษฐกิจและการท่องเที่ยว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8.56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1.10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8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5.</a:t>
                      </a:r>
                      <a:r>
                        <a:rPr kumimoji="0" lang="th-TH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ด้านการบริหารการเมืองการปกครอง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11.98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9.83</a:t>
                      </a: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F83FAD3C-4989-4C1C-94C9-AEA64FD2E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r>
              <a:rPr lang="en-US" altLang="th-TH" dirty="0"/>
              <a:t>50</a:t>
            </a:r>
            <a:endParaRPr lang="th-TH" altLang="th-TH" dirty="0"/>
          </a:p>
        </p:txBody>
      </p: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101BFF2-5A27-4155-B122-1FF92DC8C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altLang="th-TH" sz="2000" b="1">
                <a:latin typeface="Angsana New" panose="02020603050405020304" pitchFamily="18" charset="-34"/>
              </a:rPr>
              <a:t>แผนภูมิสรุปผลการดำเนินงานตามแผนพัฒนาเทศบาล</a:t>
            </a:r>
            <a:br>
              <a:rPr lang="th-TH" altLang="th-TH" sz="2000" b="1">
                <a:latin typeface="Angsana New" panose="02020603050405020304" pitchFamily="18" charset="-34"/>
              </a:rPr>
            </a:br>
            <a:r>
              <a:rPr lang="th-TH" altLang="th-TH" sz="2000" b="1">
                <a:latin typeface="Angsana New" panose="02020603050405020304" pitchFamily="18" charset="-34"/>
              </a:rPr>
              <a:t>ระหว่างปี </a:t>
            </a:r>
            <a:r>
              <a:rPr lang="en-US" altLang="th-TH" sz="2000" b="1">
                <a:latin typeface="Angsana New" panose="02020603050405020304" pitchFamily="18" charset="-34"/>
              </a:rPr>
              <a:t>2563 </a:t>
            </a:r>
            <a:r>
              <a:rPr lang="th-TH" altLang="th-TH" sz="2400" b="1">
                <a:latin typeface="Angsana New" panose="02020603050405020304" pitchFamily="18" charset="-34"/>
              </a:rPr>
              <a:t>, </a:t>
            </a:r>
            <a:r>
              <a:rPr lang="en-US" altLang="th-TH" sz="2000" b="1">
                <a:latin typeface="Angsana New" panose="02020603050405020304" pitchFamily="18" charset="-34"/>
              </a:rPr>
              <a:t>2564 </a:t>
            </a:r>
            <a:br>
              <a:rPr lang="en-US" altLang="th-TH" sz="2000" b="1">
                <a:latin typeface="Angsana New" panose="02020603050405020304" pitchFamily="18" charset="-34"/>
              </a:rPr>
            </a:br>
            <a:r>
              <a:rPr lang="th-TH" altLang="th-TH" sz="2000" b="1">
                <a:latin typeface="Angsana New" panose="02020603050405020304" pitchFamily="18" charset="-34"/>
              </a:rPr>
              <a:t>เปรียบเทียบตามงบประมาณที่ใช้</a:t>
            </a:r>
          </a:p>
        </p:txBody>
      </p:sp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04850DAA-6E6B-4BD4-B3BF-2D3C5BE89C09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4905363"/>
              </p:ext>
            </p:extLst>
          </p:nvPr>
        </p:nvGraphicFramePr>
        <p:xfrm>
          <a:off x="230188" y="1463675"/>
          <a:ext cx="8683625" cy="504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ตัวแทนหมายเลขสไลด์ 1">
            <a:extLst>
              <a:ext uri="{FF2B5EF4-FFF2-40B4-BE49-F238E27FC236}">
                <a16:creationId xmlns:a16="http://schemas.microsoft.com/office/drawing/2014/main" id="{D93FEC07-0376-4425-8F1A-DC2D2D6B0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r>
              <a:rPr lang="en-US" altLang="th-TH" dirty="0"/>
              <a:t>51</a:t>
            </a:r>
            <a:endParaRPr lang="th-TH" altLang="th-TH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671089"/>
              </p:ext>
            </p:extLst>
          </p:nvPr>
        </p:nvGraphicFramePr>
        <p:xfrm>
          <a:off x="1071538" y="928670"/>
          <a:ext cx="7643867" cy="4990234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64.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โครงการก่อสร้างลานจอดรถศูนย์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ศิลปา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ชีพฯ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65.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โครงการก่อสร้างรางระบายน้ำ ซอยดอกดาว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4 (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ด้านทิศเหนือ)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500,000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ประชาคม ม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.1-5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1/2564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69.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โครงการก่อสร้างถนนคอนกรีตเสริมเหล็กถนนใบบุ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่น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ไต่เครือ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492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72.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โครงการขยายเขตไฟฟ้า ถนนใบบุ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่น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ไต่เครือ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  <a:endParaRPr lang="th-TH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เพิ่มเติมครั้งที่</a:t>
                      </a: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503C3D61-E5F3-4D12-AB8D-1B8E64B83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5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302368"/>
              </p:ext>
            </p:extLst>
          </p:nvPr>
        </p:nvGraphicFramePr>
        <p:xfrm>
          <a:off x="971600" y="764704"/>
          <a:ext cx="7643867" cy="4376818"/>
        </p:xfrm>
        <a:graphic>
          <a:graphicData uri="http://schemas.openxmlformats.org/drawingml/2006/table">
            <a:tbl>
              <a:tblPr/>
              <a:tblGrid>
                <a:gridCol w="76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6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73.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โครงการก่อสร้างอาคารอเนกประสงค์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Times New Roman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2,000,000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Times New Roman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74.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โครงการติดตั้งไฟฟ้าส่องสว่าง ถนน 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รพช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.   บ.โพน อำเภอคำม่วง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76200" marR="76200" marT="76200" marB="762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Times New Roman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1,000,000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Times New Roman"/>
                          <a:cs typeface="Cordia New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โครงการปรับปรุงถนนใบบุ</a:t>
                      </a:r>
                      <a:r>
                        <a:rPr lang="th-TH" sz="1600" dirty="0" err="1">
                          <a:solidFill>
                            <a:schemeClr val="tx1"/>
                          </a:solidFill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่นห</a:t>
                      </a:r>
                      <a:r>
                        <a:rPr lang="th-TH" sz="1600" dirty="0">
                          <a:solidFill>
                            <a:schemeClr val="tx1"/>
                          </a:solidFill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ว่าน</a:t>
                      </a:r>
                      <a:endParaRPr lang="en-US" sz="1600" dirty="0">
                        <a:solidFill>
                          <a:schemeClr val="tx1"/>
                        </a:solidFill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30,000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.1-5</a:t>
                      </a:r>
                      <a:endParaRPr lang="th-TH" sz="1600" dirty="0"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 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งบประมาณปี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64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Times New Roman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A6C8F886-E937-436A-AE26-F5335C025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42856" y="6356350"/>
            <a:ext cx="2133600" cy="365125"/>
          </a:xfrm>
        </p:spPr>
        <p:txBody>
          <a:bodyPr/>
          <a:lstStyle/>
          <a:p>
            <a:r>
              <a:rPr lang="en-US" dirty="0"/>
              <a:t>6</a:t>
            </a:r>
            <a:endParaRPr lang="th-T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611326"/>
              </p:ext>
            </p:extLst>
          </p:nvPr>
        </p:nvGraphicFramePr>
        <p:xfrm>
          <a:off x="1000100" y="1070310"/>
          <a:ext cx="7643867" cy="3637666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โครงการปรับปรุงอาคารจำหน่ายผลิตภัณฑ์ชุมชน (ทิศตะวันออก)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650,000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ไม่ได้ใช้งบ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.1-5</a:t>
                      </a:r>
                      <a:endParaRPr lang="th-TH" sz="1600" dirty="0"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เพิ่มเติมครั้งที่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1 </a:t>
                      </a:r>
                      <a:r>
                        <a:rPr lang="th-TH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งบประมาณปี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64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โครงการขุดลอกหนองฝายเจ้าคุณ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491,000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กองช่างประชาคม ม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.1-5</a:t>
                      </a:r>
                      <a:endParaRPr lang="th-TH" sz="1600" dirty="0">
                        <a:latin typeface="TH SarabunPSK" panose="020B0500040200020003" pitchFamily="34" charset="-34"/>
                        <a:ea typeface="Times New Roman"/>
                        <a:cs typeface="TH SarabunPSK" panose="020B0500040200020003" pitchFamily="34" charset="-34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เพิ่มเติมครั้งที่</a:t>
                      </a:r>
                      <a:r>
                        <a:rPr lang="en-US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 งบประมาณปี </a:t>
                      </a:r>
                      <a:r>
                        <a:rPr lang="en-US" sz="1600" dirty="0">
                          <a:latin typeface="TH SarabunPSK" pitchFamily="34" charset="-34"/>
                          <a:ea typeface="Times New Roman"/>
                          <a:cs typeface="TH SarabunPSK" pitchFamily="34" charset="-34"/>
                        </a:rPr>
                        <a:t>64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416FE3B2-EEAC-47F0-98DB-1A3D981C5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7</a:t>
            </a:r>
            <a:endParaRPr lang="th-TH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497720"/>
              </p:ext>
            </p:extLst>
          </p:nvPr>
        </p:nvGraphicFramePr>
        <p:xfrm>
          <a:off x="1214414" y="1850959"/>
          <a:ext cx="7643867" cy="3889138"/>
        </p:xfrm>
        <a:graphic>
          <a:graphicData uri="http://schemas.openxmlformats.org/drawingml/2006/table">
            <a:tbl>
              <a:tblPr/>
              <a:tblGrid>
                <a:gridCol w="7229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87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35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5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79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2155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ลำดับที่ตามแผน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โครงการ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ผลการดำเนินการ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งบประมาณ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หมายเหตุ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553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ไม่ได้ทำ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ตั้งไว้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Calibri"/>
                          <a:ea typeface="Calibri"/>
                          <a:cs typeface="TH SarabunPSK"/>
                        </a:rPr>
                        <a:t>ใช้ไป</a:t>
                      </a:r>
                      <a:endParaRPr lang="en-US" sz="1800" dirty="0"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49613" marR="4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โครงการก่อสร้างรางระบายน้ำคอนกรีตเสริมเหล็ก ถนนกาบแบค หมู่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450,000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450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1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โครงการขุดลอกลำเหมืองน้อย หมู่ 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70,000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70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346109"/>
                  </a:ext>
                </a:extLst>
              </a:tr>
              <a:tr h="6680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โครงการก่อสร้างรั้วและประตูดอนเจ้าปู่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-</a:t>
                      </a: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227,000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227</a:t>
                      </a:r>
                      <a:r>
                        <a:rPr lang="th-TH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,</a:t>
                      </a:r>
                      <a:r>
                        <a:rPr lang="en-US" sz="1600" dirty="0">
                          <a:latin typeface="TH SarabunPSK" pitchFamily="34" charset="-34"/>
                          <a:ea typeface="Calibri"/>
                          <a:cs typeface="TH SarabunPSK" pitchFamily="34" charset="-34"/>
                        </a:rPr>
                        <a:t>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กองช่าง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ea typeface="Times New Roman"/>
                          <a:cs typeface="TH SarabunPSK" panose="020B0500040200020003" pitchFamily="34" charset="-34"/>
                        </a:rPr>
                        <a:t>อยู่ระหว่างดำเนินการ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H SarabunPSK" pitchFamily="34" charset="-34"/>
                        <a:ea typeface="Calibri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450356"/>
                  </a:ext>
                </a:extLst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214414" y="857232"/>
            <a:ext cx="76438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ผลการดำเนินงานตามแผนพัฒนาเทศบาล ปีงบประมาณ พ.ศ. 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2564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1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.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ยุทธศาสตร์ด้านการพัฒนาโครงสร้างพื้นฐาน</a:t>
            </a:r>
            <a:endParaRPr kumimoji="0" lang="th-T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1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.2 </a:t>
            </a:r>
            <a:r>
              <a:rPr kumimoji="0" lang="th-T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แผนงาน</a:t>
            </a:r>
            <a:r>
              <a:rPr lang="th-TH" sz="1800" b="1" dirty="0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อุตสาหกรรมและการโยธา</a:t>
            </a:r>
            <a:endParaRPr kumimoji="0" 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หมายเลขสไลด์ 2">
            <a:extLst>
              <a:ext uri="{FF2B5EF4-FFF2-40B4-BE49-F238E27FC236}">
                <a16:creationId xmlns:a16="http://schemas.microsoft.com/office/drawing/2014/main" id="{0F811A77-A37F-43D8-83FC-D80D7F5EF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8</a:t>
            </a:r>
            <a:endParaRPr lang="th-TH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4537</TotalTime>
  <Words>4778</Words>
  <Application>Microsoft Office PowerPoint</Application>
  <PresentationFormat>นำเสนอทางหน้าจอ (4:3)</PresentationFormat>
  <Paragraphs>1874</Paragraphs>
  <Slides>52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52</vt:i4>
      </vt:variant>
    </vt:vector>
  </HeadingPairs>
  <TitlesOfParts>
    <vt:vector size="58" baseType="lpstr">
      <vt:lpstr>Angsana New</vt:lpstr>
      <vt:lpstr>Arial</vt:lpstr>
      <vt:lpstr>Calibri</vt:lpstr>
      <vt:lpstr>CordiaUPC</vt:lpstr>
      <vt:lpstr>TH SarabunPSK</vt:lpstr>
      <vt:lpstr>ชุดรูปแบบของ Office</vt:lpstr>
      <vt:lpstr>ผลการดำเนินงานตามแผนพัฒนาเทศบาล ปีงบประมาณ  2564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ตารางเปรียบเทียบผลการดำเนินงานตามแผนพัฒนาเทศบาล  ประจำปี 2563 , 2564 แยกตามโครงการที่ดำเนินการ </vt:lpstr>
      <vt:lpstr>แผนภูมิสรุปผลการดำเนินงานตามแผนพัฒนาเทศบาล ระหว่างปี 2563 , 2564 เปรียบเทียบตามโครงการที่ดำเนินการ</vt:lpstr>
      <vt:lpstr> ตารางเปรียบเทียบผลการดำเนินงานตามแผนพัฒนาเทศบาล  ประจำปี 2563 , 2564 แยกตามงบประมาณที่ใช้ไป </vt:lpstr>
      <vt:lpstr>แผนภูมิสรุปผลการดำเนินงานตามแผนพัฒนาเทศบาล ระหว่างปี 2563 , 2564  เปรียบเทียบตามงบประมาณที่ใช้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somjit</dc:creator>
  <cp:lastModifiedBy>Aspire</cp:lastModifiedBy>
  <cp:revision>521</cp:revision>
  <cp:lastPrinted>2021-11-26T03:11:50Z</cp:lastPrinted>
  <dcterms:created xsi:type="dcterms:W3CDTF">2019-12-18T07:57:10Z</dcterms:created>
  <dcterms:modified xsi:type="dcterms:W3CDTF">2021-11-26T07:09:34Z</dcterms:modified>
</cp:coreProperties>
</file>